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337" r:id="rId2"/>
    <p:sldId id="256" r:id="rId3"/>
    <p:sldId id="259" r:id="rId4"/>
    <p:sldId id="299" r:id="rId5"/>
    <p:sldId id="300" r:id="rId6"/>
    <p:sldId id="301" r:id="rId7"/>
    <p:sldId id="302" r:id="rId8"/>
    <p:sldId id="303" r:id="rId9"/>
    <p:sldId id="304" r:id="rId10"/>
    <p:sldId id="338" r:id="rId11"/>
    <p:sldId id="307" r:id="rId12"/>
    <p:sldId id="364" r:id="rId13"/>
    <p:sldId id="368" r:id="rId14"/>
    <p:sldId id="366" r:id="rId15"/>
    <p:sldId id="369" r:id="rId16"/>
    <p:sldId id="370" r:id="rId17"/>
    <p:sldId id="372" r:id="rId18"/>
    <p:sldId id="374" r:id="rId19"/>
    <p:sldId id="298" r:id="rId20"/>
    <p:sldId id="311" r:id="rId21"/>
    <p:sldId id="394" r:id="rId22"/>
    <p:sldId id="312" r:id="rId23"/>
    <p:sldId id="317" r:id="rId24"/>
    <p:sldId id="313" r:id="rId25"/>
    <p:sldId id="314" r:id="rId26"/>
    <p:sldId id="315" r:id="rId27"/>
    <p:sldId id="318" r:id="rId28"/>
    <p:sldId id="319" r:id="rId29"/>
    <p:sldId id="320" r:id="rId30"/>
    <p:sldId id="395" r:id="rId31"/>
    <p:sldId id="321" r:id="rId32"/>
    <p:sldId id="322" r:id="rId33"/>
    <p:sldId id="323" r:id="rId34"/>
    <p:sldId id="325" r:id="rId35"/>
    <p:sldId id="324" r:id="rId36"/>
    <p:sldId id="326" r:id="rId37"/>
    <p:sldId id="328" r:id="rId38"/>
    <p:sldId id="293" r:id="rId39"/>
    <p:sldId id="336" r:id="rId40"/>
    <p:sldId id="332" r:id="rId41"/>
    <p:sldId id="333" r:id="rId42"/>
    <p:sldId id="378" r:id="rId43"/>
    <p:sldId id="379" r:id="rId44"/>
    <p:sldId id="380" r:id="rId45"/>
    <p:sldId id="334" r:id="rId46"/>
    <p:sldId id="335"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5583" autoAdjust="0"/>
  </p:normalViewPr>
  <p:slideViewPr>
    <p:cSldViewPr>
      <p:cViewPr varScale="1">
        <p:scale>
          <a:sx n="65" d="100"/>
          <a:sy n="65" d="100"/>
        </p:scale>
        <p:origin x="19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2018-10-21</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76869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for process of providing input and getting output</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a:t>
            </a:r>
            <a:r>
              <a:rPr lang="en-US" baseline="0" dirty="0"/>
              <a:t> we mentioned that we call the features X and the labels Y, as they were the input and output of a function. </a:t>
            </a:r>
          </a:p>
          <a:p>
            <a:r>
              <a:rPr lang="en-US" baseline="0" dirty="0"/>
              <a:t>As we already know in supervised learning, we do not want to write this function ourselves. We want an algorithm to learn it from training data. </a:t>
            </a:r>
          </a:p>
          <a:p>
            <a:r>
              <a:rPr lang="en-US" baseline="0" dirty="0"/>
              <a:t>So, what is it mean to learn a function?</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270569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What could the body of the function look like?</a:t>
            </a:r>
          </a:p>
          <a:p>
            <a:r>
              <a:rPr lang="en-US" b="0" dirty="0"/>
              <a:t>That is the part that we want to write algorithmically,</a:t>
            </a:r>
            <a:r>
              <a:rPr lang="en-US" b="0" baseline="0" dirty="0"/>
              <a:t> or in other words learn. </a:t>
            </a:r>
          </a:p>
          <a:p>
            <a:r>
              <a:rPr lang="en-US" b="0" baseline="0" dirty="0"/>
              <a:t>The important thing to understand here is we are not starting from the scratch and pulling the body of the function out of thin air. Instead, we start with a model.</a:t>
            </a:r>
          </a:p>
          <a:p>
            <a:r>
              <a:rPr lang="en-US" b="0" baseline="0" dirty="0"/>
              <a:t>You can think of a model as the prototype for or the rules that define the body of our function.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318792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what does it mean to learn a function?</a:t>
            </a:r>
          </a:p>
          <a:p>
            <a:r>
              <a:rPr lang="en-US" baseline="0" dirty="0"/>
              <a:t>Function is just a mapping from input to output values.</a:t>
            </a:r>
          </a:p>
          <a:p>
            <a:r>
              <a:rPr lang="en-US" baseline="0" dirty="0"/>
              <a:t>Here is a function you might have seen before:</a:t>
            </a:r>
          </a:p>
          <a:p>
            <a:r>
              <a:rPr lang="en-US" baseline="0" dirty="0"/>
              <a:t>y = </a:t>
            </a:r>
            <a:r>
              <a:rPr lang="en-US" baseline="0" dirty="0" err="1"/>
              <a:t>mx+b</a:t>
            </a:r>
            <a:endParaRPr lang="en-US" baseline="0" dirty="0"/>
          </a:p>
          <a:p>
            <a:r>
              <a:rPr lang="en-US" baseline="0" dirty="0"/>
              <a:t>That is the equation for a line, and there are two parameter: m which gives you the slope; and b, which gives you the y-intercept.</a:t>
            </a:r>
            <a:endParaRPr lang="en-CA" dirty="0"/>
          </a:p>
          <a:p>
            <a:endParaRPr lang="en-US" dirty="0"/>
          </a:p>
          <a:p>
            <a:r>
              <a:rPr lang="en-US" dirty="0"/>
              <a:t>Given these parameters,</a:t>
            </a:r>
            <a:r>
              <a:rPr lang="en-US" baseline="0" dirty="0"/>
              <a:t> of course, we can plot the function for different values of x.</a:t>
            </a:r>
          </a:p>
          <a:p>
            <a:endParaRPr lang="en-US" baseline="0" dirty="0"/>
          </a:p>
          <a:p>
            <a:r>
              <a:rPr lang="en-US" dirty="0"/>
              <a:t>In supervised learning,</a:t>
            </a:r>
            <a:r>
              <a:rPr lang="en-US" baseline="0" dirty="0"/>
              <a:t> our classified function might have some parameters as well. </a:t>
            </a:r>
          </a:p>
          <a:p>
            <a:r>
              <a:rPr lang="en-US" baseline="0" dirty="0"/>
              <a:t>But the input x are the features that we want to classify, and the output y is a label, like Spam or Not Spam, or type of a flower. </a:t>
            </a: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43398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Typically,</a:t>
            </a:r>
            <a:r>
              <a:rPr lang="en-US" b="0" baseline="0" dirty="0"/>
              <a:t> a model has parameters that we can adjust with our training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here is a high-level example of how this process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Let’s look at a toy dataset and think about what kind of model we could use as a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Pretend we are interested in distinguishing between red dots and green dots, some of which I have drawn here on a graph. To do that we will use just two features: the x and y coordinate of a dot.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2710698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let’s think about</a:t>
            </a:r>
            <a:r>
              <a:rPr lang="en-US" b="0" baseline="0" dirty="0"/>
              <a:t> how we could classify this data. We want a function that considers a new dot that has never seen before, and classifies it as red or green.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fact, there might be a lot of data we want to classify.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82404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Imagine if we could somehow draw a line across the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Then we could say the dots to the left of the line are green and the dots to the right of the line are red.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question is: How can we learn this line?</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3040337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a:t>
            </a:r>
            <a:r>
              <a:rPr lang="en-US" b="0" baseline="0" dirty="0"/>
              <a:t> we might start with a random line and use it to classify the first training example. If it gets it right, we do not need to change our line, so we move on to the next one.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But on the other hand, if it gets wrong, we can slightly adjust the parameters of our model</a:t>
            </a:r>
            <a:r>
              <a:rPr lang="en-US" b="0" baseline="0" dirty="0"/>
              <a:t> to make it more accurate.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takeaway here is this: One way to think of learning is using training data to adjust the parameters of a model.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Training </a:t>
            </a:r>
            <a:r>
              <a:rPr lang="en-US" b="1" baseline="0"/>
              <a:t>the algorithm.</a:t>
            </a:r>
            <a:endParaRPr lang="en-CA"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166347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293697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615532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we head out to an orchard.</a:t>
            </a:r>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"smooth"], [130, "smooth"], [150, "bumpy"],[170, "bumpy"]]</a:t>
            </a:r>
          </a:p>
          <a:p>
            <a:r>
              <a:rPr lang="en-CA" dirty="0"/>
              <a:t>labels = ["apple", "apple", "orange", "orange"]</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1], [130, 1], [150, 0],[170, 0]]</a:t>
            </a:r>
          </a:p>
          <a:p>
            <a:r>
              <a:rPr lang="en-CA" dirty="0"/>
              <a:t>labels = [0, 0, 1, 1]</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classifiers:</a:t>
            </a:r>
          </a:p>
          <a:p>
            <a:r>
              <a:rPr lang="en-US" sz="1200" b="0" i="0" kern="1200" dirty="0">
                <a:solidFill>
                  <a:schemeClr val="tx1"/>
                </a:solidFill>
                <a:effectLst/>
                <a:latin typeface="+mn-lt"/>
                <a:ea typeface="+mn-ea"/>
                <a:cs typeface="+mn-cs"/>
              </a:rPr>
              <a:t>Linear Classifiers: Logistic Regression, Naive Bayes Classifier</a:t>
            </a:r>
          </a:p>
          <a:p>
            <a:r>
              <a:rPr lang="en-US" sz="1200" b="0" i="0" kern="1200" dirty="0">
                <a:solidFill>
                  <a:schemeClr val="tx1"/>
                </a:solidFill>
                <a:effectLst/>
                <a:latin typeface="+mn-lt"/>
                <a:ea typeface="+mn-ea"/>
                <a:cs typeface="+mn-cs"/>
              </a:rPr>
              <a:t>Support Vector Machines (SVM)</a:t>
            </a:r>
          </a:p>
          <a:p>
            <a:r>
              <a:rPr lang="en-US" sz="1200" b="0" i="0" kern="1200" dirty="0">
                <a:solidFill>
                  <a:schemeClr val="tx1"/>
                </a:solidFill>
                <a:effectLst/>
                <a:latin typeface="+mn-lt"/>
                <a:ea typeface="+mn-ea"/>
                <a:cs typeface="+mn-cs"/>
              </a:rPr>
              <a:t>Decision Trees</a:t>
            </a:r>
          </a:p>
          <a:p>
            <a:r>
              <a:rPr lang="en-US" sz="1200" b="0" i="0" kern="1200" dirty="0">
                <a:solidFill>
                  <a:schemeClr val="tx1"/>
                </a:solidFill>
                <a:effectLst/>
                <a:latin typeface="+mn-lt"/>
                <a:ea typeface="+mn-ea"/>
                <a:cs typeface="+mn-cs"/>
              </a:rPr>
              <a:t>Boosted Trees</a:t>
            </a:r>
          </a:p>
          <a:p>
            <a:r>
              <a:rPr lang="en-US" sz="1200" b="0" i="0" kern="1200" dirty="0">
                <a:solidFill>
                  <a:schemeClr val="tx1"/>
                </a:solidFill>
                <a:effectLst/>
                <a:latin typeface="+mn-lt"/>
                <a:ea typeface="+mn-ea"/>
                <a:cs typeface="+mn-cs"/>
              </a:rPr>
              <a:t>Random Forest</a:t>
            </a:r>
          </a:p>
          <a:p>
            <a:r>
              <a:rPr lang="en-US" sz="1200" b="0" i="0" kern="1200" dirty="0">
                <a:solidFill>
                  <a:schemeClr val="tx1"/>
                </a:solidFill>
                <a:effectLst/>
                <a:latin typeface="+mn-lt"/>
                <a:ea typeface="+mn-ea"/>
                <a:cs typeface="+mn-cs"/>
              </a:rPr>
              <a:t>Artificial Neural Networks (ANN)</a:t>
            </a:r>
          </a:p>
          <a:p>
            <a:r>
              <a:rPr lang="en-US" sz="1200" b="0" i="0" kern="1200" dirty="0">
                <a:solidFill>
                  <a:schemeClr val="tx1"/>
                </a:solidFill>
                <a:effectLst/>
                <a:latin typeface="+mn-lt"/>
                <a:ea typeface="+mn-ea"/>
                <a:cs typeface="+mn-cs"/>
              </a:rPr>
              <a:t>Nearest Neighbor</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trick to build an effective tree is to understand which question to ask and when.</a:t>
            </a:r>
          </a:p>
          <a:p>
            <a:r>
              <a:rPr lang="en-US" sz="1200" b="0" i="0" kern="1200" dirty="0">
                <a:solidFill>
                  <a:schemeClr val="tx1"/>
                </a:solidFill>
                <a:effectLst/>
                <a:latin typeface="+mn-lt"/>
                <a:ea typeface="+mn-ea"/>
                <a:cs typeface="+mn-cs"/>
              </a:rPr>
              <a:t>And to do that we need to quantify how much a question helps to un-mix</a:t>
            </a:r>
            <a:r>
              <a:rPr lang="en-US" sz="1200" b="0" i="0" kern="1200" baseline="0" dirty="0">
                <a:solidFill>
                  <a:schemeClr val="tx1"/>
                </a:solidFill>
                <a:effectLst/>
                <a:latin typeface="+mn-lt"/>
                <a:ea typeface="+mn-ea"/>
                <a:cs typeface="+mn-cs"/>
              </a:rPr>
              <a:t> the labels.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Gini Impurity: We can quantify the amount of uncertainty at a single node</a:t>
            </a:r>
          </a:p>
          <a:p>
            <a:r>
              <a:rPr lang="en-US" sz="1200" b="0" i="0" kern="1200" baseline="0" dirty="0">
                <a:solidFill>
                  <a:schemeClr val="tx1"/>
                </a:solidFill>
                <a:effectLst/>
                <a:latin typeface="+mn-lt"/>
                <a:ea typeface="+mn-ea"/>
                <a:cs typeface="+mn-cs"/>
              </a:rPr>
              <a:t>Information gain: We can quantify how much a question reduces that uncertainty. </a:t>
            </a:r>
          </a:p>
          <a:p>
            <a:r>
              <a:rPr lang="en-US" sz="1200" b="0" i="0" kern="1200" baseline="0" dirty="0">
                <a:solidFill>
                  <a:schemeClr val="tx1"/>
                </a:solidFill>
                <a:effectLst/>
                <a:latin typeface="+mn-lt"/>
                <a:ea typeface="+mn-ea"/>
                <a:cs typeface="+mn-cs"/>
              </a:rPr>
              <a:t>We use these two above parameters to find the best question to ask at each point and given that question we will recursively build the tree on each of the new nodes.</a:t>
            </a:r>
          </a:p>
          <a:p>
            <a:r>
              <a:rPr lang="en-US" sz="1200" b="0" i="0" kern="1200" baseline="0" dirty="0">
                <a:solidFill>
                  <a:schemeClr val="tx1"/>
                </a:solidFill>
                <a:effectLst/>
                <a:latin typeface="+mn-lt"/>
                <a:ea typeface="+mn-ea"/>
                <a:cs typeface="+mn-cs"/>
              </a:rPr>
              <a:t>We continue building the data until there are no further questions to ask, at which point we will be at leaf.</a:t>
            </a:r>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220202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We</a:t>
            </a:r>
            <a:r>
              <a:rPr lang="en-CA" baseline="0" dirty="0"/>
              <a:t> can think of fit as find patterns in data.</a:t>
            </a:r>
          </a:p>
          <a:p>
            <a:r>
              <a:rPr lang="en-CA" baseline="0" dirty="0"/>
              <a:t>We will get into details of how this happens under the hood in a future presentation.</a:t>
            </a:r>
            <a:endParaRPr lang="en-CA" dirty="0"/>
          </a:p>
          <a:p>
            <a:endParaRPr lang="en-CA" dirty="0"/>
          </a:p>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r>
              <a:rPr lang="en-CA" dirty="0"/>
              <a:t>print(</a:t>
            </a:r>
            <a:r>
              <a:rPr lang="en-CA" dirty="0" err="1"/>
              <a:t>clf.predict</a:t>
            </a:r>
            <a:r>
              <a:rPr lang="en-CA" dirty="0"/>
              <a:t>([[160, 0]]))</a:t>
            </a:r>
          </a:p>
          <a:p>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makes this approach far more reusable than writing new rules for each problem. </a:t>
            </a:r>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920196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762675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21237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 to write one program that can solve many problems without needing to be rewritten</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237838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3359515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3803211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1670229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468446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524724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75225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237335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3683997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50</a:t>
            </a:fld>
            <a:endParaRPr lang="en-CA" dirty="0"/>
          </a:p>
        </p:txBody>
      </p:sp>
    </p:spTree>
    <p:extLst>
      <p:ext uri="{BB962C8B-B14F-4D97-AF65-F5344CB8AC3E}">
        <p14:creationId xmlns:p14="http://schemas.microsoft.com/office/powerpoint/2010/main" val="39044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51</a:t>
            </a:fld>
            <a:endParaRPr lang="en-CA" dirty="0"/>
          </a:p>
        </p:txBody>
      </p:sp>
    </p:spTree>
    <p:extLst>
      <p:ext uri="{BB962C8B-B14F-4D97-AF65-F5344CB8AC3E}">
        <p14:creationId xmlns:p14="http://schemas.microsoft.com/office/powerpoint/2010/main" val="1610120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52</a:t>
            </a:fld>
            <a:endParaRPr lang="en-CA" dirty="0"/>
          </a:p>
        </p:txBody>
      </p:sp>
    </p:spTree>
    <p:extLst>
      <p:ext uri="{BB962C8B-B14F-4D97-AF65-F5344CB8AC3E}">
        <p14:creationId xmlns:p14="http://schemas.microsoft.com/office/powerpoint/2010/main" val="3485899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53</a:t>
            </a:fld>
            <a:endParaRPr lang="en-CA" dirty="0"/>
          </a:p>
        </p:txBody>
      </p:sp>
    </p:spTree>
    <p:extLst>
      <p:ext uri="{BB962C8B-B14F-4D97-AF65-F5344CB8AC3E}">
        <p14:creationId xmlns:p14="http://schemas.microsoft.com/office/powerpoint/2010/main" val="1622927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54</a:t>
            </a:fld>
            <a:endParaRPr lang="en-CA" dirty="0"/>
          </a:p>
        </p:txBody>
      </p:sp>
    </p:spTree>
    <p:extLst>
      <p:ext uri="{BB962C8B-B14F-4D97-AF65-F5344CB8AC3E}">
        <p14:creationId xmlns:p14="http://schemas.microsoft.com/office/powerpoint/2010/main" val="489626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55</a:t>
            </a:fld>
            <a:endParaRPr lang="en-CA" dirty="0"/>
          </a:p>
        </p:txBody>
      </p:sp>
    </p:spTree>
    <p:extLst>
      <p:ext uri="{BB962C8B-B14F-4D97-AF65-F5344CB8AC3E}">
        <p14:creationId xmlns:p14="http://schemas.microsoft.com/office/powerpoint/2010/main" val="3338439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56</a:t>
            </a:fld>
            <a:endParaRPr lang="en-CA" dirty="0"/>
          </a:p>
        </p:txBody>
      </p:sp>
    </p:spTree>
    <p:extLst>
      <p:ext uri="{BB962C8B-B14F-4D97-AF65-F5344CB8AC3E}">
        <p14:creationId xmlns:p14="http://schemas.microsoft.com/office/powerpoint/2010/main" val="1483390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57</a:t>
            </a:fld>
            <a:endParaRPr lang="en-CA" dirty="0"/>
          </a:p>
        </p:txBody>
      </p:sp>
    </p:spTree>
    <p:extLst>
      <p:ext uri="{BB962C8B-B14F-4D97-AF65-F5344CB8AC3E}">
        <p14:creationId xmlns:p14="http://schemas.microsoft.com/office/powerpoint/2010/main" val="286098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58</a:t>
            </a:fld>
            <a:endParaRPr lang="en-CA" dirty="0"/>
          </a:p>
        </p:txBody>
      </p:sp>
    </p:spTree>
    <p:extLst>
      <p:ext uri="{BB962C8B-B14F-4D97-AF65-F5344CB8AC3E}">
        <p14:creationId xmlns:p14="http://schemas.microsoft.com/office/powerpoint/2010/main" val="97938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59</a:t>
            </a:fld>
            <a:endParaRPr lang="en-CA" dirty="0"/>
          </a:p>
        </p:txBody>
      </p:sp>
    </p:spTree>
    <p:extLst>
      <p:ext uri="{BB962C8B-B14F-4D97-AF65-F5344CB8AC3E}">
        <p14:creationId xmlns:p14="http://schemas.microsoft.com/office/powerpoint/2010/main" val="145658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That works</a:t>
            </a:r>
            <a:r>
              <a:rPr lang="en-CA" baseline="0" dirty="0"/>
              <a:t> fine for simple images like these. But as you dive deeper into the problem, you will find the real world is messy, and the rules you write start to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writing a program to handle black-and-white photo?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the images that contains other types of fruits?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Clearly we need something better. To solve this,</a:t>
            </a:r>
            <a:r>
              <a:rPr lang="en-CA" baseline="0" dirty="0"/>
              <a:t> we need an algorithm that can figure out the rules for us, so we do not have to write them by hand. </a:t>
            </a:r>
          </a:p>
          <a:p>
            <a:r>
              <a:rPr lang="en-CA" baseline="0" dirty="0"/>
              <a:t>And for that we are going to train a classifier. </a:t>
            </a:r>
          </a:p>
          <a:p>
            <a:r>
              <a:rPr lang="en-CA" baseline="0" dirty="0"/>
              <a:t>For now, you can think of a classifier as a function. </a:t>
            </a:r>
          </a:p>
          <a:p>
            <a:r>
              <a:rPr lang="en-US" sz="1200" dirty="0"/>
              <a:t>Classifier is similar to a function that takes some data as input and assigns label to it as output. </a:t>
            </a:r>
          </a:p>
          <a:p>
            <a:endParaRPr lang="en-US" sz="1200" dirty="0"/>
          </a:p>
          <a:p>
            <a:r>
              <a:rPr lang="en-US" sz="1200" dirty="0"/>
              <a:t>Whenever we have labels, we call it classification</a:t>
            </a:r>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49080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10/21/2018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10/21/2018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10/21/2018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10/21/2018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10/21/2018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10/21/2018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10/21/2018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ikit-learn.org/stable/" TargetMode="External"/><Relationship Id="rId7" Type="http://schemas.openxmlformats.org/officeDocument/2006/relationships/slide" Target="slide3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conda.io/docs/user-guide/install/download.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anaconda.com/downloa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repo.anaconda.com/archive/Anaconda3-5.2.0-Windows-x86_64.ex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50" name="Picture 2" descr="Image result for garry kasparov vs anatoly karpo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8" t="-1" r="722" b="1111"/>
          <a:stretch/>
        </p:blipFill>
        <p:spPr bwMode="auto">
          <a:xfrm>
            <a:off x="0" y="127310"/>
            <a:ext cx="9144000" cy="661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0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7" name="Rectangle 6"/>
          <p:cNvSpPr/>
          <p:nvPr/>
        </p:nvSpPr>
        <p:spPr>
          <a:xfrm>
            <a:off x="430763" y="1447800"/>
            <a:ext cx="8305800" cy="1508105"/>
          </a:xfrm>
          <a:prstGeom prst="rect">
            <a:avLst/>
          </a:prstGeom>
        </p:spPr>
        <p:txBody>
          <a:bodyPr wrap="square">
            <a:spAutoFit/>
          </a:bodyPr>
          <a:lstStyle/>
          <a:p>
            <a:r>
              <a:rPr lang="en-US" sz="2400" b="1" dirty="0"/>
              <a:t>Machine Learning </a:t>
            </a:r>
            <a:r>
              <a:rPr lang="en-US" sz="2400" dirty="0"/>
              <a:t>is all about the algorithms that can define these rules for us.</a:t>
            </a:r>
          </a:p>
          <a:p>
            <a:r>
              <a:rPr lang="en-US" sz="2400" dirty="0"/>
              <a:t>For that we are going to train a </a:t>
            </a:r>
            <a:r>
              <a:rPr lang="en-US" sz="2400" b="1" dirty="0"/>
              <a:t>classifier</a:t>
            </a:r>
            <a:r>
              <a:rPr lang="en-US" sz="2400" dirty="0"/>
              <a:t>.</a:t>
            </a:r>
          </a:p>
          <a:p>
            <a:endParaRPr lang="en-US" sz="2000" dirty="0"/>
          </a:p>
        </p:txBody>
      </p:sp>
      <p:grpSp>
        <p:nvGrpSpPr>
          <p:cNvPr id="8" name="Group 7"/>
          <p:cNvGrpSpPr/>
          <p:nvPr/>
        </p:nvGrpSpPr>
        <p:grpSpPr>
          <a:xfrm>
            <a:off x="838200" y="3429000"/>
            <a:ext cx="7656510" cy="1491976"/>
            <a:chOff x="838200" y="2699024"/>
            <a:chExt cx="7656510" cy="1491976"/>
          </a:xfrm>
        </p:grpSpPr>
        <p:pic>
          <p:nvPicPr>
            <p:cNvPr id="9"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2" name="Group 1"/>
          <p:cNvGrpSpPr/>
          <p:nvPr/>
        </p:nvGrpSpPr>
        <p:grpSpPr>
          <a:xfrm>
            <a:off x="837070" y="3471406"/>
            <a:ext cx="7657640" cy="1515390"/>
            <a:chOff x="837070" y="3736975"/>
            <a:chExt cx="7657640" cy="1515390"/>
          </a:xfrm>
        </p:grpSpPr>
        <p:grpSp>
          <p:nvGrpSpPr>
            <p:cNvPr id="22" name="Group 21"/>
            <p:cNvGrpSpPr/>
            <p:nvPr/>
          </p:nvGrpSpPr>
          <p:grpSpPr>
            <a:xfrm>
              <a:off x="2578349" y="3797850"/>
              <a:ext cx="5916361" cy="1383750"/>
              <a:chOff x="2578349" y="2807250"/>
              <a:chExt cx="5916361" cy="1383750"/>
            </a:xfrm>
          </p:grpSpPr>
          <p:pic>
            <p:nvPicPr>
              <p:cNvPr id="24"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Arrow 2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“Spam”</a:t>
                </a:r>
              </a:p>
            </p:txBody>
          </p:sp>
        </p:grpSp>
        <p:pic>
          <p:nvPicPr>
            <p:cNvPr id="7170" name="Picture 2" descr="Image result for mai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070" y="3736975"/>
              <a:ext cx="1515390" cy="151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493461" y="3429000"/>
            <a:ext cx="3983539" cy="2270444"/>
            <a:chOff x="2596113" y="2544514"/>
            <a:chExt cx="3983539" cy="2270444"/>
          </a:xfrm>
        </p:grpSpPr>
        <p:sp>
          <p:nvSpPr>
            <p:cNvPr id="20" name="Rectangle 19"/>
            <p:cNvSpPr/>
            <p:nvPr/>
          </p:nvSpPr>
          <p:spPr>
            <a:xfrm>
              <a:off x="2596113" y="2544514"/>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21" name="Group 20"/>
            <p:cNvGrpSpPr/>
            <p:nvPr/>
          </p:nvGrpSpPr>
          <p:grpSpPr>
            <a:xfrm>
              <a:off x="3135847" y="3744842"/>
              <a:ext cx="3443805" cy="1070116"/>
              <a:chOff x="3135847" y="3744842"/>
              <a:chExt cx="3443805" cy="1070116"/>
            </a:xfrm>
          </p:grpSpPr>
          <p:sp>
            <p:nvSpPr>
              <p:cNvPr id="23" name="Left Brace 22"/>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Left Brace 27"/>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9" name="Rectangle 28"/>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30" name="Rectangle 29"/>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grpSp>
    </p:spTree>
    <p:extLst>
      <p:ext uri="{BB962C8B-B14F-4D97-AF65-F5344CB8AC3E}">
        <p14:creationId xmlns:p14="http://schemas.microsoft.com/office/powerpoint/2010/main" val="32672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53" presetClass="entr" presetSubtype="16" fill="hold" nodeType="after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7" name="Rectangle 6"/>
          <p:cNvSpPr/>
          <p:nvPr/>
        </p:nvSpPr>
        <p:spPr>
          <a:xfrm>
            <a:off x="430763" y="1447800"/>
            <a:ext cx="8305800" cy="1877437"/>
          </a:xfrm>
          <a:prstGeom prst="rect">
            <a:avLst/>
          </a:prstGeom>
        </p:spPr>
        <p:txBody>
          <a:bodyPr wrap="square">
            <a:spAutoFit/>
          </a:bodyPr>
          <a:lstStyle/>
          <a:p>
            <a:r>
              <a:rPr lang="en-US" sz="2400" dirty="0"/>
              <a:t>The technique to write the classifier automatically is called </a:t>
            </a:r>
            <a:r>
              <a:rPr lang="en-US" sz="2400" b="1" dirty="0"/>
              <a:t>Supervised Learning.</a:t>
            </a:r>
            <a:endParaRPr lang="en-US" sz="2400" dirty="0"/>
          </a:p>
          <a:p>
            <a:r>
              <a:rPr lang="en-US" sz="2400" dirty="0">
                <a:highlight>
                  <a:srgbClr val="FFFF00"/>
                </a:highlight>
              </a:rPr>
              <a:t>It begins with examples of a problem you want to solve by finding patterns in these examples.</a:t>
            </a:r>
          </a:p>
          <a:p>
            <a:endParaRPr lang="en-US" sz="2000" dirty="0"/>
          </a:p>
        </p:txBody>
      </p:sp>
      <p:sp>
        <p:nvSpPr>
          <p:cNvPr id="5" name="Rectangle 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5575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 to learn from data?</a:t>
            </a:r>
          </a:p>
        </p:txBody>
      </p:sp>
      <p:sp>
        <p:nvSpPr>
          <p:cNvPr id="8" name="Rectangle 7"/>
          <p:cNvSpPr/>
          <p:nvPr/>
        </p:nvSpPr>
        <p:spPr>
          <a:xfrm>
            <a:off x="2667000" y="1922165"/>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7" name="Group 6"/>
          <p:cNvGrpSpPr/>
          <p:nvPr/>
        </p:nvGrpSpPr>
        <p:grpSpPr>
          <a:xfrm>
            <a:off x="3206734" y="3122493"/>
            <a:ext cx="3443805" cy="1070116"/>
            <a:chOff x="3135847" y="3744842"/>
            <a:chExt cx="3443805" cy="1070116"/>
          </a:xfrm>
        </p:grpSpPr>
        <p:sp>
          <p:nvSpPr>
            <p:cNvPr id="4" name="Left Brace 3"/>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Left Brace 9"/>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12" name="Rectangle 11"/>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sp>
        <p:nvSpPr>
          <p:cNvPr id="2" name="Rectangle 1"/>
          <p:cNvSpPr/>
          <p:nvPr/>
        </p:nvSpPr>
        <p:spPr>
          <a:xfrm>
            <a:off x="920734" y="4580419"/>
            <a:ext cx="4572000" cy="1754326"/>
          </a:xfrm>
          <a:prstGeom prst="rect">
            <a:avLst/>
          </a:prstGeom>
        </p:spPr>
        <p:txBody>
          <a:bodyPr>
            <a:spAutoFit/>
          </a:bodyPr>
          <a:lstStyle/>
          <a:p>
            <a:r>
              <a:rPr lang="en-CA" sz="3600" dirty="0" err="1">
                <a:solidFill>
                  <a:schemeClr val="tx2">
                    <a:lumMod val="60000"/>
                    <a:lumOff val="40000"/>
                  </a:schemeClr>
                </a:solidFill>
              </a:rPr>
              <a:t>def</a:t>
            </a:r>
            <a:r>
              <a:rPr lang="en-CA" sz="3600" dirty="0"/>
              <a:t> Classify</a:t>
            </a:r>
            <a:r>
              <a:rPr lang="en-CA" sz="3600" dirty="0">
                <a:solidFill>
                  <a:schemeClr val="tx1">
                    <a:lumMod val="50000"/>
                    <a:lumOff val="50000"/>
                  </a:schemeClr>
                </a:solidFill>
              </a:rPr>
              <a:t>(</a:t>
            </a:r>
            <a:r>
              <a:rPr lang="en-CA" sz="3600" dirty="0"/>
              <a:t>features</a:t>
            </a:r>
            <a:r>
              <a:rPr lang="en-CA" sz="3600" dirty="0">
                <a:solidFill>
                  <a:schemeClr val="tx1">
                    <a:lumMod val="50000"/>
                    <a:lumOff val="50000"/>
                  </a:schemeClr>
                </a:solidFill>
              </a:rPr>
              <a:t>):</a:t>
            </a:r>
          </a:p>
          <a:p>
            <a:r>
              <a:rPr lang="en-CA" sz="3600" dirty="0">
                <a:solidFill>
                  <a:schemeClr val="tx1">
                    <a:lumMod val="50000"/>
                    <a:lumOff val="50000"/>
                  </a:schemeClr>
                </a:solidFill>
              </a:rPr>
              <a:t> </a:t>
            </a:r>
            <a:r>
              <a:rPr lang="en-CA" sz="3600" dirty="0">
                <a:solidFill>
                  <a:schemeClr val="bg1">
                    <a:lumMod val="65000"/>
                  </a:schemeClr>
                </a:solidFill>
              </a:rPr>
              <a:t># do some logic</a:t>
            </a:r>
          </a:p>
          <a:p>
            <a:r>
              <a:rPr lang="en-CA" sz="3600" dirty="0">
                <a:solidFill>
                  <a:schemeClr val="tx2">
                    <a:lumMod val="60000"/>
                    <a:lumOff val="40000"/>
                  </a:schemeClr>
                </a:solidFill>
              </a:rPr>
              <a:t> return</a:t>
            </a:r>
            <a:r>
              <a:rPr lang="en-CA" sz="3600" dirty="0"/>
              <a:t> label</a:t>
            </a:r>
          </a:p>
        </p:txBody>
      </p:sp>
      <p:sp>
        <p:nvSpPr>
          <p:cNvPr id="13" name="Rectangle 12"/>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9434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could the body of the function look like?</a:t>
            </a:r>
          </a:p>
        </p:txBody>
      </p:sp>
      <p:sp>
        <p:nvSpPr>
          <p:cNvPr id="9" name="Rectangle 8"/>
          <p:cNvSpPr/>
          <p:nvPr/>
        </p:nvSpPr>
        <p:spPr>
          <a:xfrm>
            <a:off x="2133600" y="2867680"/>
            <a:ext cx="4572000" cy="1754326"/>
          </a:xfrm>
          <a:prstGeom prst="rect">
            <a:avLst/>
          </a:prstGeom>
        </p:spPr>
        <p:txBody>
          <a:bodyPr>
            <a:spAutoFit/>
          </a:bodyPr>
          <a:lstStyle/>
          <a:p>
            <a:r>
              <a:rPr lang="en-CA" sz="3600" dirty="0" err="1">
                <a:solidFill>
                  <a:schemeClr val="tx1">
                    <a:lumMod val="65000"/>
                    <a:lumOff val="35000"/>
                  </a:schemeClr>
                </a:solidFill>
              </a:rPr>
              <a:t>def</a:t>
            </a:r>
            <a:r>
              <a:rPr lang="en-CA" sz="3600" dirty="0">
                <a:solidFill>
                  <a:schemeClr val="tx1">
                    <a:lumMod val="65000"/>
                    <a:lumOff val="35000"/>
                  </a:schemeClr>
                </a:solidFill>
              </a:rPr>
              <a:t> Classify(features):</a:t>
            </a:r>
          </a:p>
          <a:p>
            <a:r>
              <a:rPr lang="en-CA" sz="3600" dirty="0">
                <a:solidFill>
                  <a:schemeClr val="tx1">
                    <a:lumMod val="50000"/>
                    <a:lumOff val="50000"/>
                  </a:schemeClr>
                </a:solidFill>
              </a:rPr>
              <a:t> </a:t>
            </a:r>
            <a:r>
              <a:rPr lang="en-CA" sz="3600" dirty="0">
                <a:solidFill>
                  <a:srgbClr val="4FFA1A"/>
                </a:solidFill>
              </a:rPr>
              <a:t># do some logic</a:t>
            </a:r>
          </a:p>
          <a:p>
            <a:r>
              <a:rPr lang="en-CA" sz="3600" dirty="0">
                <a:solidFill>
                  <a:schemeClr val="tx2">
                    <a:lumMod val="60000"/>
                    <a:lumOff val="40000"/>
                  </a:schemeClr>
                </a:solidFill>
              </a:rPr>
              <a:t> </a:t>
            </a:r>
            <a:r>
              <a:rPr lang="en-CA" sz="3600" dirty="0">
                <a:solidFill>
                  <a:schemeClr val="tx1">
                    <a:lumMod val="65000"/>
                    <a:lumOff val="35000"/>
                  </a:schemeClr>
                </a:solidFill>
              </a:rPr>
              <a:t>return label</a:t>
            </a:r>
          </a:p>
        </p:txBody>
      </p: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817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means to learn a function?</a:t>
            </a:r>
          </a:p>
        </p:txBody>
      </p:sp>
      <p:pic>
        <p:nvPicPr>
          <p:cNvPr id="3" name="Picture 2"/>
          <p:cNvPicPr>
            <a:picLocks noChangeAspect="1"/>
          </p:cNvPicPr>
          <p:nvPr/>
        </p:nvPicPr>
        <p:blipFill>
          <a:blip r:embed="rId3"/>
          <a:stretch>
            <a:fillRect/>
          </a:stretch>
        </p:blipFill>
        <p:spPr>
          <a:xfrm>
            <a:off x="2133600" y="2103279"/>
            <a:ext cx="4657725" cy="4276725"/>
          </a:xfrm>
          <a:prstGeom prst="rect">
            <a:avLst/>
          </a:prstGeom>
        </p:spPr>
      </p:pic>
      <p:cxnSp>
        <p:nvCxnSpPr>
          <p:cNvPr id="4" name="Straight Connector 3"/>
          <p:cNvCxnSpPr/>
          <p:nvPr/>
        </p:nvCxnSpPr>
        <p:spPr>
          <a:xfrm flipH="1">
            <a:off x="3505200" y="2603341"/>
            <a:ext cx="1600200" cy="3276600"/>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40650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Distinguishing between red dots and green dots:</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3122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can we classify any data?</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2845633" y="3079541"/>
            <a:ext cx="215483" cy="21548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p:cNvSpPr/>
          <p:nvPr/>
        </p:nvSpPr>
        <p:spPr>
          <a:xfrm>
            <a:off x="395105" y="2527012"/>
            <a:ext cx="2638570" cy="584775"/>
          </a:xfrm>
          <a:prstGeom prst="rect">
            <a:avLst/>
          </a:prstGeom>
        </p:spPr>
        <p:txBody>
          <a:bodyPr wrap="square">
            <a:spAutoFit/>
          </a:bodyPr>
          <a:lstStyle/>
          <a:p>
            <a:r>
              <a:rPr lang="en-CA" sz="3200" dirty="0">
                <a:solidFill>
                  <a:schemeClr val="tx1">
                    <a:lumMod val="65000"/>
                    <a:lumOff val="35000"/>
                  </a:schemeClr>
                </a:solidFill>
              </a:rPr>
              <a:t>Red or green?</a:t>
            </a:r>
          </a:p>
        </p:txBody>
      </p:sp>
      <p:sp>
        <p:nvSpPr>
          <p:cNvPr id="28" name="Rectangle 2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5257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p:cNvCxnSpPr/>
          <p:nvPr/>
        </p:nvCxnSpPr>
        <p:spPr>
          <a:xfrm flipH="1">
            <a:off x="3722962" y="2622341"/>
            <a:ext cx="1600200" cy="327660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5319778" y="2387025"/>
            <a:ext cx="1683093" cy="523220"/>
          </a:xfrm>
          <a:prstGeom prst="rect">
            <a:avLst/>
          </a:prstGeom>
        </p:spPr>
        <p:txBody>
          <a:bodyPr wrap="square">
            <a:spAutoFit/>
          </a:bodyPr>
          <a:lstStyle/>
          <a:p>
            <a:pPr algn="ctr"/>
            <a:r>
              <a:rPr lang="en-US" sz="2800" dirty="0">
                <a:solidFill>
                  <a:schemeClr val="tx1">
                    <a:lumMod val="65000"/>
                    <a:lumOff val="35000"/>
                  </a:schemeClr>
                </a:solidFill>
              </a:rPr>
              <a:t>Classifier</a:t>
            </a:r>
            <a:endParaRPr lang="en-US" sz="2400" dirty="0">
              <a:solidFill>
                <a:schemeClr val="tx1">
                  <a:lumMod val="65000"/>
                  <a:lumOff val="35000"/>
                </a:schemeClr>
              </a:solidFill>
            </a:endParaRPr>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26" name="Rectangle 25"/>
          <p:cNvSpPr/>
          <p:nvPr/>
        </p:nvSpPr>
        <p:spPr>
          <a:xfrm>
            <a:off x="430763" y="1447800"/>
            <a:ext cx="8305800" cy="461665"/>
          </a:xfrm>
          <a:prstGeom prst="rect">
            <a:avLst/>
          </a:prstGeom>
        </p:spPr>
        <p:txBody>
          <a:bodyPr wrap="square">
            <a:spAutoFit/>
          </a:bodyPr>
          <a:lstStyle/>
          <a:p>
            <a:r>
              <a:rPr lang="en-US" sz="2400" b="1" dirty="0"/>
              <a:t>How can we classify any data?</a:t>
            </a:r>
          </a:p>
        </p:txBody>
      </p:sp>
    </p:spTree>
    <p:extLst>
      <p:ext uri="{BB962C8B-B14F-4D97-AF65-F5344CB8AC3E}">
        <p14:creationId xmlns:p14="http://schemas.microsoft.com/office/powerpoint/2010/main" val="3798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5" name="Rectangle 14"/>
          <p:cNvSpPr/>
          <p:nvPr/>
        </p:nvSpPr>
        <p:spPr>
          <a:xfrm>
            <a:off x="430763" y="1447800"/>
            <a:ext cx="8305800" cy="1569660"/>
          </a:xfrm>
          <a:prstGeom prst="rect">
            <a:avLst/>
          </a:prstGeom>
        </p:spPr>
        <p:txBody>
          <a:bodyPr wrap="square">
            <a:spAutoFit/>
          </a:bodyPr>
          <a:lstStyle/>
          <a:p>
            <a:r>
              <a:rPr lang="en-US" sz="2400" b="1" dirty="0"/>
              <a:t>How could we learn the right parameters?</a:t>
            </a:r>
          </a:p>
          <a:p>
            <a:r>
              <a:rPr lang="en-US" sz="2400" dirty="0"/>
              <a:t>One idea is that we can iteratively adjust the parameters using the training data</a:t>
            </a:r>
          </a:p>
          <a:p>
            <a:endParaRPr lang="en-US" sz="2400" dirty="0"/>
          </a:p>
        </p:txBody>
      </p:sp>
      <p:pic>
        <p:nvPicPr>
          <p:cNvPr id="26" name="Picture 25"/>
          <p:cNvPicPr>
            <a:picLocks noChangeAspect="1"/>
          </p:cNvPicPr>
          <p:nvPr/>
        </p:nvPicPr>
        <p:blipFill>
          <a:blip r:embed="rId3"/>
          <a:stretch>
            <a:fillRect/>
          </a:stretch>
        </p:blipFill>
        <p:spPr>
          <a:xfrm>
            <a:off x="2560622" y="2712999"/>
            <a:ext cx="4098956" cy="3763663"/>
          </a:xfrm>
          <a:prstGeom prst="rect">
            <a:avLst/>
          </a:prstGeom>
        </p:spPr>
      </p:pic>
      <p:cxnSp>
        <p:nvCxnSpPr>
          <p:cNvPr id="28" name="Straight Connector 27"/>
          <p:cNvCxnSpPr/>
          <p:nvPr/>
        </p:nvCxnSpPr>
        <p:spPr>
          <a:xfrm flipH="1">
            <a:off x="4343400" y="3705533"/>
            <a:ext cx="1355982" cy="188019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9" name="Oval 28"/>
          <p:cNvSpPr/>
          <p:nvPr/>
        </p:nvSpPr>
        <p:spPr>
          <a:xfrm>
            <a:off x="3383204" y="3637102"/>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9" name="Oval 8"/>
          <p:cNvSpPr/>
          <p:nvPr/>
        </p:nvSpPr>
        <p:spPr>
          <a:xfrm>
            <a:off x="5046791" y="3755708"/>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62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nodeType="clickEffect">
                                  <p:stCondLst>
                                    <p:cond delay="0"/>
                                  </p:stCondLst>
                                  <p:childTnLst>
                                    <p:animMotion origin="layout" path="M -1.94444E-6 -4.81481E-6 L -0.08246 -0.09814 " pathEditMode="relative" rAng="0" ptsTypes="AA">
                                      <p:cBhvr>
                                        <p:cTn id="23" dur="2000" fill="hold"/>
                                        <p:tgtEl>
                                          <p:spTgt spid="28"/>
                                        </p:tgtEl>
                                        <p:attrNameLst>
                                          <p:attrName>ppt_x</p:attrName>
                                          <p:attrName>ppt_y</p:attrName>
                                        </p:attrNameLst>
                                      </p:cBhvr>
                                      <p:rCtr x="-4132"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grpSp>
        <p:nvGrpSpPr>
          <p:cNvPr id="5" name="Group 4">
            <a:extLst>
              <a:ext uri="{FF2B5EF4-FFF2-40B4-BE49-F238E27FC236}">
                <a16:creationId xmlns:a16="http://schemas.microsoft.com/office/drawing/2014/main" id="{E5DFF690-FA50-411F-A9A3-E5CA70E41A0E}"/>
              </a:ext>
            </a:extLst>
          </p:cNvPr>
          <p:cNvGrpSpPr/>
          <p:nvPr/>
        </p:nvGrpSpPr>
        <p:grpSpPr>
          <a:xfrm>
            <a:off x="796916" y="1915310"/>
            <a:ext cx="7864224" cy="2064743"/>
            <a:chOff x="796916" y="1915310"/>
            <a:chExt cx="7864224" cy="2064743"/>
          </a:xfrm>
        </p:grpSpPr>
        <p:sp>
          <p:nvSpPr>
            <p:cNvPr id="7" name="Rectangle 6"/>
            <p:cNvSpPr/>
            <p:nvPr/>
          </p:nvSpPr>
          <p:spPr>
            <a:xfrm>
              <a:off x="796916" y="3149056"/>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915310"/>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2210227"/>
              <a:ext cx="3046445" cy="549900"/>
            </a:xfrm>
            <a:prstGeom prst="rect">
              <a:avLst/>
            </a:prstGeom>
          </p:spPr>
        </p:pic>
        <p:sp>
          <p:nvSpPr>
            <p:cNvPr id="8" name="Rectangle 7"/>
            <p:cNvSpPr/>
            <p:nvPr/>
          </p:nvSpPr>
          <p:spPr>
            <a:xfrm>
              <a:off x="4953000" y="3149056"/>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grpSp>
      <p:sp>
        <p:nvSpPr>
          <p:cNvPr id="9" name="Rectangle 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4" name="Rectangle: Rounded Corners 3">
            <a:hlinkClick r:id="rId7" action="ppaction://hlinksldjump"/>
            <a:extLst>
              <a:ext uri="{FF2B5EF4-FFF2-40B4-BE49-F238E27FC236}">
                <a16:creationId xmlns:a16="http://schemas.microsoft.com/office/drawing/2014/main" id="{DCD99947-8826-4B33-B13C-B2FE4BF7E9FF}"/>
              </a:ext>
            </a:extLst>
          </p:cNvPr>
          <p:cNvSpPr/>
          <p:nvPr/>
        </p:nvSpPr>
        <p:spPr>
          <a:xfrm>
            <a:off x="3200400" y="4549776"/>
            <a:ext cx="2743200" cy="70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 to the installation part</a:t>
            </a:r>
          </a:p>
        </p:txBody>
      </p:sp>
    </p:spTree>
    <p:extLst>
      <p:ext uri="{BB962C8B-B14F-4D97-AF65-F5344CB8AC3E}">
        <p14:creationId xmlns:p14="http://schemas.microsoft.com/office/powerpoint/2010/main" val="13083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800" y="2129286"/>
            <a:ext cx="849630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p:txBody>
      </p:sp>
      <p:sp>
        <p:nvSpPr>
          <p:cNvPr id="7" name="Rectangle 6"/>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8" name="Rectangle 7"/>
          <p:cNvSpPr>
            <a:spLocks noChangeArrowheads="1"/>
          </p:cNvSpPr>
          <p:nvPr/>
        </p:nvSpPr>
        <p:spPr bwMode="auto">
          <a:xfrm>
            <a:off x="1470163" y="5562600"/>
            <a:ext cx="6172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br>
              <a:rPr lang="en-US" sz="2000" dirty="0">
                <a:latin typeface="+mj-lt"/>
                <a:cs typeface="Times New Roman" pitchFamily="18" charset="0"/>
              </a:rPr>
            </a:br>
            <a:r>
              <a:rPr lang="en-US" sz="2000" dirty="0">
                <a:latin typeface="+mj-lt"/>
                <a:cs typeface="Times New Roman" pitchFamily="18" charset="0"/>
              </a:rPr>
              <a:t>August 2018</a:t>
            </a:r>
          </a:p>
        </p:txBody>
      </p:sp>
      <p:pic>
        <p:nvPicPr>
          <p:cNvPr id="1026" name="Picture 2" descr="Image result for centennial college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achine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0906" y="3791886"/>
            <a:ext cx="1770714" cy="17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Now create a file, named hello-world.py as follows:</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9" name="Picture 8">
            <a:extLst>
              <a:ext uri="{FF2B5EF4-FFF2-40B4-BE49-F238E27FC236}">
                <a16:creationId xmlns:a16="http://schemas.microsoft.com/office/drawing/2014/main" id="{B564462D-058B-4116-9470-F6CEFDB350E7}"/>
              </a:ext>
            </a:extLst>
          </p:cNvPr>
          <p:cNvPicPr>
            <a:picLocks noChangeAspect="1"/>
          </p:cNvPicPr>
          <p:nvPr/>
        </p:nvPicPr>
        <p:blipFill>
          <a:blip r:embed="rId3"/>
          <a:stretch>
            <a:fillRect/>
          </a:stretch>
        </p:blipFill>
        <p:spPr>
          <a:xfrm>
            <a:off x="762000" y="2324065"/>
            <a:ext cx="7620000" cy="3086135"/>
          </a:xfrm>
          <a:prstGeom prst="rect">
            <a:avLst/>
          </a:prstGeom>
        </p:spPr>
      </p:pic>
    </p:spTree>
    <p:extLst>
      <p:ext uri="{BB962C8B-B14F-4D97-AF65-F5344CB8AC3E}">
        <p14:creationId xmlns:p14="http://schemas.microsoft.com/office/powerpoint/2010/main" val="25715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Go to your program and open your Anaconda3 (64bits) and then Anaconda prompt. After that go to the directory that you have created your hello-world.py and type: python hello-world.py↵</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3" name="Picture 2">
            <a:extLst>
              <a:ext uri="{FF2B5EF4-FFF2-40B4-BE49-F238E27FC236}">
                <a16:creationId xmlns:a16="http://schemas.microsoft.com/office/drawing/2014/main" id="{32DA7FCB-9ADC-43F9-AA03-7E086CFE2B15}"/>
              </a:ext>
            </a:extLst>
          </p:cNvPr>
          <p:cNvPicPr>
            <a:picLocks noChangeAspect="1"/>
          </p:cNvPicPr>
          <p:nvPr/>
        </p:nvPicPr>
        <p:blipFill>
          <a:blip r:embed="rId3"/>
          <a:stretch>
            <a:fillRect/>
          </a:stretch>
        </p:blipFill>
        <p:spPr>
          <a:xfrm>
            <a:off x="4247663" y="3810000"/>
            <a:ext cx="4488900" cy="1716344"/>
          </a:xfrm>
          <a:prstGeom prst="rect">
            <a:avLst/>
          </a:prstGeom>
        </p:spPr>
      </p:pic>
      <p:pic>
        <p:nvPicPr>
          <p:cNvPr id="4" name="Picture 3">
            <a:extLst>
              <a:ext uri="{FF2B5EF4-FFF2-40B4-BE49-F238E27FC236}">
                <a16:creationId xmlns:a16="http://schemas.microsoft.com/office/drawing/2014/main" id="{D1CE5F23-1763-45D7-8333-9135A7B58FB1}"/>
              </a:ext>
            </a:extLst>
          </p:cNvPr>
          <p:cNvPicPr>
            <a:picLocks noChangeAspect="1"/>
          </p:cNvPicPr>
          <p:nvPr/>
        </p:nvPicPr>
        <p:blipFill>
          <a:blip r:embed="rId4"/>
          <a:stretch>
            <a:fillRect/>
          </a:stretch>
        </p:blipFill>
        <p:spPr>
          <a:xfrm>
            <a:off x="914400" y="2971800"/>
            <a:ext cx="2312547" cy="3657600"/>
          </a:xfrm>
          <a:prstGeom prst="rect">
            <a:avLst/>
          </a:prstGeom>
        </p:spPr>
      </p:pic>
      <p:sp>
        <p:nvSpPr>
          <p:cNvPr id="11" name="Right Arrow 8">
            <a:extLst>
              <a:ext uri="{FF2B5EF4-FFF2-40B4-BE49-F238E27FC236}">
                <a16:creationId xmlns:a16="http://schemas.microsoft.com/office/drawing/2014/main" id="{B7245C43-16E2-419F-8D09-EDA849D60FE7}"/>
              </a:ext>
            </a:extLst>
          </p:cNvPr>
          <p:cNvSpPr/>
          <p:nvPr/>
        </p:nvSpPr>
        <p:spPr>
          <a:xfrm>
            <a:off x="3394405" y="4555958"/>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2" name="Right Arrow 8">
            <a:extLst>
              <a:ext uri="{FF2B5EF4-FFF2-40B4-BE49-F238E27FC236}">
                <a16:creationId xmlns:a16="http://schemas.microsoft.com/office/drawing/2014/main" id="{4265BF44-5B69-472B-ABE4-1451F54CA438}"/>
              </a:ext>
            </a:extLst>
          </p:cNvPr>
          <p:cNvSpPr/>
          <p:nvPr/>
        </p:nvSpPr>
        <p:spPr>
          <a:xfrm>
            <a:off x="595564" y="4239126"/>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1744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434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1879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Collect Training Data</a:t>
            </a:r>
          </a:p>
          <a:p>
            <a:r>
              <a:rPr lang="en-US" sz="2400" dirty="0"/>
              <a:t>The more data we have, the better classifier we can make. </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747345380"/>
              </p:ext>
            </p:extLst>
          </p:nvPr>
        </p:nvGraphicFramePr>
        <p:xfrm>
          <a:off x="3124200" y="3333750"/>
          <a:ext cx="3200400" cy="2228850"/>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150g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
        <p:nvSpPr>
          <p:cNvPr id="4" name="Right Brace 3"/>
          <p:cNvSpPr/>
          <p:nvPr/>
        </p:nvSpPr>
        <p:spPr>
          <a:xfrm rot="16200000">
            <a:off x="3943350" y="2286000"/>
            <a:ext cx="3429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ectangle 7"/>
          <p:cNvSpPr/>
          <p:nvPr/>
        </p:nvSpPr>
        <p:spPr>
          <a:xfrm>
            <a:off x="3395148" y="2353329"/>
            <a:ext cx="1439304"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Features</a:t>
            </a:r>
          </a:p>
        </p:txBody>
      </p:sp>
      <p:sp>
        <p:nvSpPr>
          <p:cNvPr id="16" name="Rectangle 15"/>
          <p:cNvSpPr/>
          <p:nvPr/>
        </p:nvSpPr>
        <p:spPr>
          <a:xfrm rot="16200000">
            <a:off x="1518671" y="4122553"/>
            <a:ext cx="1556773"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Examples</a:t>
            </a:r>
          </a:p>
        </p:txBody>
      </p:sp>
      <p:sp>
        <p:nvSpPr>
          <p:cNvPr id="10" name="Left Brace 9"/>
          <p:cNvSpPr/>
          <p:nvPr/>
        </p:nvSpPr>
        <p:spPr>
          <a:xfrm>
            <a:off x="2590800" y="3738695"/>
            <a:ext cx="381000" cy="1347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8409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CB9BE-B8B5-4AEE-A991-DD2E74CC3A09}"/>
              </a:ext>
            </a:extLst>
          </p:cNvPr>
          <p:cNvPicPr>
            <a:picLocks noChangeAspect="1"/>
          </p:cNvPicPr>
          <p:nvPr/>
        </p:nvPicPr>
        <p:blipFill>
          <a:blip r:embed="rId3"/>
          <a:stretch>
            <a:fillRect/>
          </a:stretch>
        </p:blipFill>
        <p:spPr>
          <a:xfrm>
            <a:off x="1447800" y="2590584"/>
            <a:ext cx="6477000" cy="2623215"/>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Let’s get back to our “hello-world.py” file:</a:t>
            </a:r>
          </a:p>
          <a:p>
            <a:endParaRPr lang="en-US" sz="2000" dirty="0"/>
          </a:p>
        </p:txBody>
      </p:sp>
      <p:sp>
        <p:nvSpPr>
          <p:cNvPr id="11" name="Line Callout 1 10"/>
          <p:cNvSpPr/>
          <p:nvPr/>
        </p:nvSpPr>
        <p:spPr>
          <a:xfrm>
            <a:off x="410710" y="4129733"/>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5" name="Line Callout 1 14"/>
          <p:cNvSpPr/>
          <p:nvPr/>
        </p:nvSpPr>
        <p:spPr>
          <a:xfrm>
            <a:off x="390657" y="3521191"/>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8714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Replacing features and labels with integer values.</a:t>
            </a:r>
          </a:p>
          <a:p>
            <a:endParaRPr lang="en-US" sz="2000" dirty="0"/>
          </a:p>
        </p:txBody>
      </p:sp>
      <p:pic>
        <p:nvPicPr>
          <p:cNvPr id="2" name="Picture 1">
            <a:extLst>
              <a:ext uri="{FF2B5EF4-FFF2-40B4-BE49-F238E27FC236}">
                <a16:creationId xmlns:a16="http://schemas.microsoft.com/office/drawing/2014/main" id="{C8103A1B-1449-4633-BCDF-9E6CE161B67B}"/>
              </a:ext>
            </a:extLst>
          </p:cNvPr>
          <p:cNvPicPr>
            <a:picLocks noChangeAspect="1"/>
          </p:cNvPicPr>
          <p:nvPr/>
        </p:nvPicPr>
        <p:blipFill>
          <a:blip r:embed="rId3"/>
          <a:stretch>
            <a:fillRect/>
          </a:stretch>
        </p:blipFill>
        <p:spPr>
          <a:xfrm>
            <a:off x="1295399" y="2683899"/>
            <a:ext cx="6677025" cy="2704225"/>
          </a:xfrm>
          <a:prstGeom prst="rect">
            <a:avLst/>
          </a:prstGeom>
        </p:spPr>
      </p:pic>
      <p:sp>
        <p:nvSpPr>
          <p:cNvPr id="9" name="Line Callout 1 10">
            <a:extLst>
              <a:ext uri="{FF2B5EF4-FFF2-40B4-BE49-F238E27FC236}">
                <a16:creationId xmlns:a16="http://schemas.microsoft.com/office/drawing/2014/main" id="{343AE1A3-EE21-4850-8BFA-1A011F0679A8}"/>
              </a:ext>
            </a:extLst>
          </p:cNvPr>
          <p:cNvSpPr/>
          <p:nvPr/>
        </p:nvSpPr>
        <p:spPr>
          <a:xfrm>
            <a:off x="304800" y="4271428"/>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0" name="Line Callout 1 14">
            <a:extLst>
              <a:ext uri="{FF2B5EF4-FFF2-40B4-BE49-F238E27FC236}">
                <a16:creationId xmlns:a16="http://schemas.microsoft.com/office/drawing/2014/main" id="{074D80E8-FA9E-45AB-831F-23A24BDD8A3B}"/>
              </a:ext>
            </a:extLst>
          </p:cNvPr>
          <p:cNvSpPr/>
          <p:nvPr/>
        </p:nvSpPr>
        <p:spPr>
          <a:xfrm>
            <a:off x="284747" y="3662886"/>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25433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431433"/>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982843"/>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516444"/>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Training classifier using a decision tree model:</a:t>
            </a:r>
            <a:endParaRPr lang="en-US" sz="2000" dirty="0"/>
          </a:p>
        </p:txBody>
      </p:sp>
    </p:spTree>
    <p:extLst>
      <p:ext uri="{BB962C8B-B14F-4D97-AF65-F5344CB8AC3E}">
        <p14:creationId xmlns:p14="http://schemas.microsoft.com/office/powerpoint/2010/main" val="217081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We use Decision Tree as our classifier and let’s assume it as a box of rules for now.</a:t>
            </a:r>
            <a:endParaRPr lang="en-US" sz="2000" dirty="0"/>
          </a:p>
        </p:txBody>
      </p:sp>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09600" y="3820309"/>
            <a:ext cx="2666514" cy="461665"/>
          </a:xfrm>
          <a:prstGeom prst="rect">
            <a:avLst/>
          </a:prstGeom>
        </p:spPr>
        <p:txBody>
          <a:bodyPr wrap="square">
            <a:spAutoFit/>
          </a:bodyPr>
          <a:lstStyle/>
          <a:p>
            <a:r>
              <a:rPr lang="en-US" sz="2400" b="1" dirty="0">
                <a:solidFill>
                  <a:schemeClr val="tx1">
                    <a:lumMod val="50000"/>
                    <a:lumOff val="50000"/>
                  </a:schemeClr>
                </a:solidFill>
              </a:rPr>
              <a:t>Texture = bumpy?</a:t>
            </a:r>
            <a:endParaRPr lang="en-US" sz="2000" b="1" dirty="0">
              <a:solidFill>
                <a:schemeClr val="tx1">
                  <a:lumMod val="50000"/>
                  <a:lumOff val="50000"/>
                </a:schemeClr>
              </a:solidFill>
            </a:endParaRPr>
          </a:p>
        </p:txBody>
      </p:sp>
      <p:sp>
        <p:nvSpPr>
          <p:cNvPr id="25" name="Rectangle 24"/>
          <p:cNvSpPr/>
          <p:nvPr/>
        </p:nvSpPr>
        <p:spPr>
          <a:xfrm>
            <a:off x="4953000" y="2658848"/>
            <a:ext cx="2666514" cy="461665"/>
          </a:xfrm>
          <a:prstGeom prst="rect">
            <a:avLst/>
          </a:prstGeom>
        </p:spPr>
        <p:txBody>
          <a:bodyPr wrap="square">
            <a:spAutoFit/>
          </a:bodyPr>
          <a:lstStyle/>
          <a:p>
            <a:r>
              <a:rPr lang="en-US" sz="2400" b="1" dirty="0">
                <a:solidFill>
                  <a:schemeClr val="bg1">
                    <a:lumMod val="85000"/>
                  </a:schemeClr>
                </a:solidFill>
              </a:rPr>
              <a:t>Weight &gt; 150g?</a:t>
            </a:r>
            <a:endParaRPr lang="en-US" sz="2000" b="1" dirty="0">
              <a:solidFill>
                <a:schemeClr val="bg1">
                  <a:lumMod val="85000"/>
                </a:schemeClr>
              </a:solidFill>
            </a:endParaRPr>
          </a:p>
        </p:txBody>
      </p:sp>
      <p:sp>
        <p:nvSpPr>
          <p:cNvPr id="26" name="Rectangle 25"/>
          <p:cNvSpPr/>
          <p:nvPr/>
        </p:nvSpPr>
        <p:spPr>
          <a:xfrm>
            <a:off x="5235960" y="3200400"/>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27" name="Rectangle 26"/>
          <p:cNvSpPr/>
          <p:nvPr/>
        </p:nvSpPr>
        <p:spPr>
          <a:xfrm>
            <a:off x="3124200" y="3200400"/>
            <a:ext cx="631440" cy="400110"/>
          </a:xfrm>
          <a:prstGeom prst="rect">
            <a:avLst/>
          </a:prstGeom>
        </p:spPr>
        <p:txBody>
          <a:bodyPr wrap="square">
            <a:spAutoFit/>
          </a:bodyPr>
          <a:lstStyle/>
          <a:p>
            <a:r>
              <a:rPr lang="en-US" sz="2000" b="1" dirty="0">
                <a:solidFill>
                  <a:schemeClr val="bg1">
                    <a:lumMod val="85000"/>
                  </a:schemeClr>
                </a:solidFill>
              </a:rPr>
              <a:t>Yes</a:t>
            </a:r>
          </a:p>
        </p:txBody>
      </p:sp>
      <p:sp>
        <p:nvSpPr>
          <p:cNvPr id="28" name="Rectangle 27"/>
          <p:cNvSpPr/>
          <p:nvPr/>
        </p:nvSpPr>
        <p:spPr>
          <a:xfrm>
            <a:off x="2416560" y="4343400"/>
            <a:ext cx="631440" cy="400110"/>
          </a:xfrm>
          <a:prstGeom prst="rect">
            <a:avLst/>
          </a:prstGeom>
        </p:spPr>
        <p:txBody>
          <a:bodyPr wrap="square">
            <a:spAutoFit/>
          </a:bodyPr>
          <a:lstStyle/>
          <a:p>
            <a:r>
              <a:rPr lang="en-US" sz="2000" b="1" dirty="0">
                <a:solidFill>
                  <a:schemeClr val="bg1">
                    <a:lumMod val="85000"/>
                  </a:schemeClr>
                </a:solidFill>
              </a:rPr>
              <a:t>Yes</a:t>
            </a:r>
          </a:p>
        </p:txBody>
      </p: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4191000" y="4347513"/>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Orange</a:t>
            </a:r>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Apple</a:t>
            </a:r>
          </a:p>
        </p:txBody>
      </p:sp>
    </p:spTree>
    <p:extLst>
      <p:ext uri="{BB962C8B-B14F-4D97-AF65-F5344CB8AC3E}">
        <p14:creationId xmlns:p14="http://schemas.microsoft.com/office/powerpoint/2010/main" val="268429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We have different classifiers, and decision tree is one of them.</a:t>
            </a:r>
            <a:endParaRPr lang="en-US" sz="2000" dirty="0"/>
          </a:p>
        </p:txBody>
      </p:sp>
      <p:grpSp>
        <p:nvGrpSpPr>
          <p:cNvPr id="3" name="Group 2"/>
          <p:cNvGrpSpPr/>
          <p:nvPr/>
        </p:nvGrpSpPr>
        <p:grpSpPr>
          <a:xfrm>
            <a:off x="3673434" y="3328386"/>
            <a:ext cx="1662336" cy="1237861"/>
            <a:chOff x="1850640" y="2830286"/>
            <a:chExt cx="3559560" cy="3081289"/>
          </a:xfrm>
        </p:grpSpPr>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grpSp>
      <p:grpSp>
        <p:nvGrpSpPr>
          <p:cNvPr id="4" name="Group 3"/>
          <p:cNvGrpSpPr/>
          <p:nvPr/>
        </p:nvGrpSpPr>
        <p:grpSpPr>
          <a:xfrm>
            <a:off x="540120" y="3416850"/>
            <a:ext cx="8070480" cy="1078950"/>
            <a:chOff x="609600" y="3388801"/>
            <a:chExt cx="8070480" cy="1078950"/>
          </a:xfrm>
        </p:grpSpPr>
        <p:grpSp>
          <p:nvGrpSpPr>
            <p:cNvPr id="23" name="Group 22"/>
            <p:cNvGrpSpPr/>
            <p:nvPr/>
          </p:nvGrpSpPr>
          <p:grpSpPr>
            <a:xfrm>
              <a:off x="2763719" y="3388801"/>
              <a:ext cx="5916361" cy="1078950"/>
              <a:chOff x="2578349" y="2959650"/>
              <a:chExt cx="5916361" cy="1078950"/>
            </a:xfrm>
          </p:grpSpPr>
          <p:sp>
            <p:nvSpPr>
              <p:cNvPr id="35" name="Right Arrow 3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ight Arrow 3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sp>
          <p:nvSpPr>
            <p:cNvPr id="38" name="Rectangle 37"/>
            <p:cNvSpPr/>
            <p:nvPr/>
          </p:nvSpPr>
          <p:spPr>
            <a:xfrm>
              <a:off x="609600" y="3388801"/>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160g</a:t>
              </a:r>
              <a:br>
                <a:rPr lang="en-CA" sz="2800" dirty="0"/>
              </a:br>
              <a:r>
                <a:rPr lang="en-CA" sz="2800" dirty="0"/>
                <a:t>Bumpy</a:t>
              </a:r>
            </a:p>
          </p:txBody>
        </p:sp>
      </p:grpSp>
    </p:spTree>
    <p:extLst>
      <p:ext uri="{BB962C8B-B14F-4D97-AF65-F5344CB8AC3E}">
        <p14:creationId xmlns:p14="http://schemas.microsoft.com/office/powerpoint/2010/main" val="17164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a:t>Outline</a:t>
            </a:r>
            <a:endParaRPr lang="en-US" sz="2800" b="1" dirty="0"/>
          </a:p>
        </p:txBody>
      </p:sp>
      <p:sp>
        <p:nvSpPr>
          <p:cNvPr id="7" name="Rectangle 6"/>
          <p:cNvSpPr/>
          <p:nvPr/>
        </p:nvSpPr>
        <p:spPr>
          <a:xfrm>
            <a:off x="430763" y="1474113"/>
            <a:ext cx="8305800" cy="2677656"/>
          </a:xfrm>
          <a:prstGeom prst="rect">
            <a:avLst/>
          </a:prstGeom>
        </p:spPr>
        <p:txBody>
          <a:bodyPr wrap="square">
            <a:spAutoFit/>
          </a:bodyPr>
          <a:lstStyle/>
          <a:p>
            <a:r>
              <a:rPr lang="en-US" sz="2400" dirty="0"/>
              <a:t>What is Machine Learning?</a:t>
            </a:r>
            <a:br>
              <a:rPr lang="en-US" sz="2400" dirty="0"/>
            </a:br>
            <a:r>
              <a:rPr lang="en-CA" sz="2400" dirty="0"/>
              <a:t>Difference between apple and orange</a:t>
            </a:r>
          </a:p>
          <a:p>
            <a:r>
              <a:rPr lang="en-CA" sz="2400" dirty="0"/>
              <a:t>What is Classifier?</a:t>
            </a:r>
          </a:p>
          <a:p>
            <a:r>
              <a:rPr lang="en-US" sz="2400" dirty="0"/>
              <a:t>Supervised Learning Recipe</a:t>
            </a:r>
          </a:p>
          <a:p>
            <a:pPr marL="800100" lvl="1" indent="-342900">
              <a:buFont typeface="Arial" panose="020B0604020202020204" pitchFamily="34" charset="0"/>
              <a:buChar char="•"/>
            </a:pPr>
            <a:r>
              <a:rPr lang="en-US" sz="2400" dirty="0"/>
              <a:t>Collect Training Data</a:t>
            </a:r>
          </a:p>
          <a:p>
            <a:pPr marL="800100" lvl="1" indent="-342900">
              <a:buFont typeface="Arial" panose="020B0604020202020204" pitchFamily="34" charset="0"/>
              <a:buChar char="•"/>
            </a:pPr>
            <a:r>
              <a:rPr lang="en-US" sz="2400" dirty="0"/>
              <a:t>Train Classifier</a:t>
            </a:r>
          </a:p>
          <a:p>
            <a:pPr marL="800100" lvl="1" indent="-342900">
              <a:buFont typeface="Arial" panose="020B0604020202020204" pitchFamily="34" charset="0"/>
              <a:buChar char="•"/>
            </a:pPr>
            <a:r>
              <a:rPr lang="en-US" sz="2400" dirty="0"/>
              <a:t>Make Predictions</a:t>
            </a:r>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877437"/>
          </a:xfrm>
          <a:prstGeom prst="rect">
            <a:avLst/>
          </a:prstGeom>
        </p:spPr>
        <p:txBody>
          <a:bodyPr wrap="square">
            <a:spAutoFit/>
          </a:bodyPr>
          <a:lstStyle/>
          <a:p>
            <a:r>
              <a:rPr lang="en-US" sz="2400" b="1" dirty="0"/>
              <a:t>Training Classifier</a:t>
            </a:r>
          </a:p>
          <a:p>
            <a:r>
              <a:rPr lang="en-US" sz="2400" b="1" dirty="0"/>
              <a:t>Why Decision Tree?</a:t>
            </a:r>
          </a:p>
          <a:p>
            <a:pPr marL="342900" indent="-342900">
              <a:buFont typeface="Arial" panose="020B0604020202020204" pitchFamily="34" charset="0"/>
              <a:buChar char="•"/>
            </a:pPr>
            <a:r>
              <a:rPr lang="en-US" sz="2400" dirty="0"/>
              <a:t>Easy to read and understand</a:t>
            </a:r>
          </a:p>
          <a:p>
            <a:pPr marL="342900" indent="-342900">
              <a:buFont typeface="Arial" panose="020B0604020202020204" pitchFamily="34" charset="0"/>
              <a:buChar char="•"/>
            </a:pPr>
            <a:r>
              <a:rPr lang="en-US" sz="2400" dirty="0"/>
              <a:t>One of the few models that are interpretable</a:t>
            </a:r>
          </a:p>
          <a:p>
            <a:endParaRPr lang="en-US" sz="2000" dirty="0"/>
          </a:p>
        </p:txBody>
      </p:sp>
    </p:spTree>
    <p:extLst>
      <p:ext uri="{BB962C8B-B14F-4D97-AF65-F5344CB8AC3E}">
        <p14:creationId xmlns:p14="http://schemas.microsoft.com/office/powerpoint/2010/main" val="33316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At this point we define a classifier which is a box of rules. It does not know anything about “apple” and “orange” yet. To train it we need a learning algorithm.</a:t>
            </a:r>
            <a:endParaRPr lang="en-US" sz="2000" dirty="0"/>
          </a:p>
        </p:txBody>
      </p:sp>
      <p:pic>
        <p:nvPicPr>
          <p:cNvPr id="2" name="Picture 1">
            <a:extLst>
              <a:ext uri="{FF2B5EF4-FFF2-40B4-BE49-F238E27FC236}">
                <a16:creationId xmlns:a16="http://schemas.microsoft.com/office/drawing/2014/main" id="{1F6DFFBB-2FE5-4B24-ABD6-EDBFE133CA22}"/>
              </a:ext>
            </a:extLst>
          </p:cNvPr>
          <p:cNvPicPr>
            <a:picLocks noChangeAspect="1"/>
          </p:cNvPicPr>
          <p:nvPr/>
        </p:nvPicPr>
        <p:blipFill>
          <a:blip r:embed="rId3"/>
          <a:stretch>
            <a:fillRect/>
          </a:stretch>
        </p:blipFill>
        <p:spPr>
          <a:xfrm>
            <a:off x="1219200" y="3267621"/>
            <a:ext cx="6781800" cy="2746660"/>
          </a:xfrm>
          <a:prstGeom prst="rect">
            <a:avLst/>
          </a:prstGeom>
        </p:spPr>
      </p:pic>
    </p:spTree>
    <p:extLst>
      <p:ext uri="{BB962C8B-B14F-4D97-AF65-F5344CB8AC3E}">
        <p14:creationId xmlns:p14="http://schemas.microsoft.com/office/powerpoint/2010/main" val="304312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Image result for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953000"/>
            <a:ext cx="809714" cy="7459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pple white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407845"/>
            <a:ext cx="910116" cy="77727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If we consider a </a:t>
            </a:r>
            <a:r>
              <a:rPr lang="en-US" sz="2400" b="1" dirty="0"/>
              <a:t>classifier</a:t>
            </a:r>
            <a:r>
              <a:rPr lang="en-US" sz="2400" dirty="0"/>
              <a:t> as a box of rules, then we can assume a </a:t>
            </a:r>
            <a:r>
              <a:rPr lang="en-US" sz="2400" b="1" dirty="0"/>
              <a:t>learning algorithm </a:t>
            </a:r>
            <a:r>
              <a:rPr lang="en-US" sz="2400" dirty="0"/>
              <a:t>as the procedure that creates those rules. It does that by finding patterns in our training data.</a:t>
            </a:r>
          </a:p>
        </p:txBody>
      </p:sp>
      <p:sp>
        <p:nvSpPr>
          <p:cNvPr id="2" name="AutoShape 2" descr="Image result for sca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4" descr="Image result for sca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8" name="Picture 6" descr="Image result for sca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2734" y="3502090"/>
            <a:ext cx="216185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In </a:t>
            </a:r>
            <a:r>
              <a:rPr lang="en-US" sz="2400" dirty="0" err="1"/>
              <a:t>scikit</a:t>
            </a:r>
            <a:r>
              <a:rPr lang="en-US" sz="2400" dirty="0"/>
              <a:t> the training algorithm is included in the classifier object and is called fit, which is finding patterns in data.</a:t>
            </a:r>
            <a:endParaRPr lang="en-US" sz="2000" dirty="0"/>
          </a:p>
        </p:txBody>
      </p:sp>
      <p:pic>
        <p:nvPicPr>
          <p:cNvPr id="3" name="Picture 2">
            <a:extLst>
              <a:ext uri="{FF2B5EF4-FFF2-40B4-BE49-F238E27FC236}">
                <a16:creationId xmlns:a16="http://schemas.microsoft.com/office/drawing/2014/main" id="{14065BA4-6670-4F44-94F1-7CFC425347B7}"/>
              </a:ext>
            </a:extLst>
          </p:cNvPr>
          <p:cNvPicPr>
            <a:picLocks noChangeAspect="1"/>
          </p:cNvPicPr>
          <p:nvPr/>
        </p:nvPicPr>
        <p:blipFill>
          <a:blip r:embed="rId3"/>
          <a:stretch>
            <a:fillRect/>
          </a:stretch>
        </p:blipFill>
        <p:spPr>
          <a:xfrm>
            <a:off x="952500" y="3223974"/>
            <a:ext cx="7239000" cy="2931828"/>
          </a:xfrm>
          <a:prstGeom prst="rect">
            <a:avLst/>
          </a:prstGeom>
        </p:spPr>
      </p:pic>
    </p:spTree>
    <p:extLst>
      <p:ext uri="{BB962C8B-B14F-4D97-AF65-F5344CB8AC3E}">
        <p14:creationId xmlns:p14="http://schemas.microsoft.com/office/powerpoint/2010/main" val="3852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solidFill>
                  <a:schemeClr val="dk1"/>
                </a:solidFill>
              </a:rPr>
              <a:t>Training Classifier</a:t>
            </a:r>
            <a:endParaRPr lang="en-CA" sz="2800" dirty="0">
              <a:solidFill>
                <a:schemeClr val="dk1"/>
              </a:solidFill>
            </a:endParaRPr>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461665"/>
          </a:xfrm>
          <a:prstGeom prst="rect">
            <a:avLst/>
          </a:prstGeom>
        </p:spPr>
        <p:txBody>
          <a:bodyPr wrap="square">
            <a:spAutoFit/>
          </a:bodyPr>
          <a:lstStyle/>
          <a:p>
            <a:r>
              <a:rPr lang="en-US" sz="2400" b="1" dirty="0"/>
              <a:t>Make Predictions</a:t>
            </a:r>
          </a:p>
        </p:txBody>
      </p:sp>
    </p:spTree>
    <p:extLst>
      <p:ext uri="{BB962C8B-B14F-4D97-AF65-F5344CB8AC3E}">
        <p14:creationId xmlns:p14="http://schemas.microsoft.com/office/powerpoint/2010/main" val="193213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Make Predictions</a:t>
            </a:r>
          </a:p>
          <a:p>
            <a:r>
              <a:rPr lang="en-CA" sz="2400" dirty="0"/>
              <a:t>Now its time to make a prediction. So let’s take it for a spin and use it to classify a new fruit. What is your guess in this example?</a:t>
            </a:r>
          </a:p>
        </p:txBody>
      </p:sp>
      <p:pic>
        <p:nvPicPr>
          <p:cNvPr id="3" name="Picture 2">
            <a:extLst>
              <a:ext uri="{FF2B5EF4-FFF2-40B4-BE49-F238E27FC236}">
                <a16:creationId xmlns:a16="http://schemas.microsoft.com/office/drawing/2014/main" id="{75A3F0C6-8347-4EC8-B979-777EB0D676F8}"/>
              </a:ext>
            </a:extLst>
          </p:cNvPr>
          <p:cNvPicPr>
            <a:picLocks noChangeAspect="1"/>
          </p:cNvPicPr>
          <p:nvPr/>
        </p:nvPicPr>
        <p:blipFill>
          <a:blip r:embed="rId3"/>
          <a:stretch>
            <a:fillRect/>
          </a:stretch>
        </p:blipFill>
        <p:spPr>
          <a:xfrm>
            <a:off x="1143000" y="2986134"/>
            <a:ext cx="6858000" cy="2777522"/>
          </a:xfrm>
          <a:prstGeom prst="rect">
            <a:avLst/>
          </a:prstGeom>
        </p:spPr>
      </p:pic>
    </p:spTree>
    <p:extLst>
      <p:ext uri="{BB962C8B-B14F-4D97-AF65-F5344CB8AC3E}">
        <p14:creationId xmlns:p14="http://schemas.microsoft.com/office/powerpoint/2010/main" val="38160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Make Predictions</a:t>
            </a:r>
          </a:p>
          <a:p>
            <a:r>
              <a:rPr lang="en-US" sz="2400" dirty="0"/>
              <a:t>That is true, as it is bumpy and heavier, it should be orange or 1.</a:t>
            </a:r>
          </a:p>
        </p:txBody>
      </p:sp>
      <p:pic>
        <p:nvPicPr>
          <p:cNvPr id="4" name="Picture 3">
            <a:extLst>
              <a:ext uri="{FF2B5EF4-FFF2-40B4-BE49-F238E27FC236}">
                <a16:creationId xmlns:a16="http://schemas.microsoft.com/office/drawing/2014/main" id="{0AAA9859-A76B-4F98-BBC8-D6D28831B51C}"/>
              </a:ext>
            </a:extLst>
          </p:cNvPr>
          <p:cNvPicPr>
            <a:picLocks noChangeAspect="1"/>
          </p:cNvPicPr>
          <p:nvPr/>
        </p:nvPicPr>
        <p:blipFill>
          <a:blip r:embed="rId3"/>
          <a:stretch>
            <a:fillRect/>
          </a:stretch>
        </p:blipFill>
        <p:spPr>
          <a:xfrm>
            <a:off x="1009650" y="2686050"/>
            <a:ext cx="7124700" cy="2724150"/>
          </a:xfrm>
          <a:prstGeom prst="rect">
            <a:avLst/>
          </a:prstGeom>
        </p:spPr>
      </p:pic>
    </p:spTree>
    <p:extLst>
      <p:ext uri="{BB962C8B-B14F-4D97-AF65-F5344CB8AC3E}">
        <p14:creationId xmlns:p14="http://schemas.microsoft.com/office/powerpoint/2010/main" val="37439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938992"/>
          </a:xfrm>
          <a:prstGeom prst="rect">
            <a:avLst/>
          </a:prstGeom>
        </p:spPr>
        <p:txBody>
          <a:bodyPr wrap="square">
            <a:spAutoFit/>
          </a:bodyPr>
          <a:lstStyle/>
          <a:p>
            <a:r>
              <a:rPr lang="en-US" sz="2400" b="1" dirty="0"/>
              <a:t>Using the same program for a new problem</a:t>
            </a:r>
          </a:p>
          <a:p>
            <a:pPr marL="342900" indent="-342900">
              <a:buFont typeface="Arial" panose="020B0604020202020204" pitchFamily="34" charset="0"/>
              <a:buChar char="•"/>
            </a:pPr>
            <a:r>
              <a:rPr lang="en-US" sz="2400" dirty="0"/>
              <a:t>Defining a new classifier for a new problem, by changing the training data</a:t>
            </a:r>
          </a:p>
          <a:p>
            <a:pPr marL="342900" indent="-342900">
              <a:buFont typeface="Arial" panose="020B0604020202020204" pitchFamily="34" charset="0"/>
              <a:buChar char="•"/>
            </a:pPr>
            <a:r>
              <a:rPr lang="en-US" sz="2400" dirty="0"/>
              <a:t>Far more reusable than writing new rules for each problem</a:t>
            </a:r>
          </a:p>
          <a:p>
            <a:pPr marL="342900" indent="-342900">
              <a:buFont typeface="Arial" panose="020B0604020202020204" pitchFamily="34" charset="0"/>
              <a:buChar char="•"/>
            </a:pPr>
            <a:r>
              <a:rPr lang="en-US" sz="2400" dirty="0"/>
              <a:t>The more data we have, the better classifier we can make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950536692"/>
              </p:ext>
            </p:extLst>
          </p:nvPr>
        </p:nvGraphicFramePr>
        <p:xfrm>
          <a:off x="2857500" y="3657600"/>
          <a:ext cx="3505200" cy="2228850"/>
        </p:xfrm>
        <a:graphic>
          <a:graphicData uri="http://schemas.openxmlformats.org/drawingml/2006/table">
            <a:tbl>
              <a:tblPr>
                <a:tableStyleId>{5940675A-B579-460E-94D1-54222C63F5DA}</a:tableStyleId>
              </a:tblPr>
              <a:tblGrid>
                <a:gridCol w="1402080">
                  <a:extLst>
                    <a:ext uri="{9D8B030D-6E8A-4147-A177-3AD203B41FA5}">
                      <a16:colId xmlns:a16="http://schemas.microsoft.com/office/drawing/2014/main" val="20000"/>
                    </a:ext>
                  </a:extLst>
                </a:gridCol>
                <a:gridCol w="93472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Horsepower</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Seat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300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450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dirty="0">
                          <a:effectLst/>
                        </a:rPr>
                        <a:t>200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8</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9</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8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8" name="TextBox 7"/>
          <p:cNvSpPr txBox="1"/>
          <p:nvPr/>
        </p:nvSpPr>
        <p:spPr>
          <a:xfrm>
            <a:off x="2895600" y="7620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pic>
        <p:nvPicPr>
          <p:cNvPr id="2" name="Picture 1"/>
          <p:cNvPicPr>
            <a:picLocks noChangeAspect="1"/>
          </p:cNvPicPr>
          <p:nvPr/>
        </p:nvPicPr>
        <p:blipFill>
          <a:blip r:embed="rId3"/>
          <a:stretch>
            <a:fillRect/>
          </a:stretch>
        </p:blipFill>
        <p:spPr>
          <a:xfrm>
            <a:off x="892545" y="2286000"/>
            <a:ext cx="3098430" cy="3588915"/>
          </a:xfrm>
          <a:prstGeom prst="rect">
            <a:avLst/>
          </a:prstGeom>
        </p:spPr>
      </p:pic>
      <p:sp>
        <p:nvSpPr>
          <p:cNvPr id="3" name="Rectangle 2"/>
          <p:cNvSpPr/>
          <p:nvPr/>
        </p:nvSpPr>
        <p:spPr>
          <a:xfrm>
            <a:off x="5597620" y="28956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Question?</a:t>
            </a:r>
          </a:p>
        </p:txBody>
      </p:sp>
      <p:sp>
        <p:nvSpPr>
          <p:cNvPr id="7" name="Rectangle 6"/>
          <p:cNvSpPr/>
          <p:nvPr/>
        </p:nvSpPr>
        <p:spPr>
          <a:xfrm>
            <a:off x="4530820"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 be</a:t>
            </a:r>
          </a:p>
        </p:txBody>
      </p:sp>
      <p:sp>
        <p:nvSpPr>
          <p:cNvPr id="9" name="Rectangle 8"/>
          <p:cNvSpPr/>
          <p:nvPr/>
        </p:nvSpPr>
        <p:spPr>
          <a:xfrm>
            <a:off x="6803655"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Not to be</a:t>
            </a:r>
          </a:p>
        </p:txBody>
      </p:sp>
      <p:cxnSp>
        <p:nvCxnSpPr>
          <p:cNvPr id="5" name="Elbow Connector 4"/>
          <p:cNvCxnSpPr>
            <a:stCxn id="3" idx="2"/>
            <a:endCxn id="9" idx="0"/>
          </p:cNvCxnSpPr>
          <p:nvPr/>
        </p:nvCxnSpPr>
        <p:spPr>
          <a:xfrm rot="16200000" flipH="1">
            <a:off x="6410187" y="3416532"/>
            <a:ext cx="1028700" cy="1206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7" idx="0"/>
          </p:cNvCxnSpPr>
          <p:nvPr/>
        </p:nvCxnSpPr>
        <p:spPr>
          <a:xfrm rot="5400000">
            <a:off x="5273770" y="3486150"/>
            <a:ext cx="1028700" cy="1066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799" y="1066800"/>
            <a:ext cx="849630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5400" b="1" dirty="0">
                <a:latin typeface="+mj-lt"/>
                <a:cs typeface="Times New Roman" pitchFamily="18" charset="0"/>
              </a:rPr>
              <a:t>Appendix:</a:t>
            </a:r>
          </a:p>
          <a:p>
            <a:pPr algn="ctr"/>
            <a:r>
              <a:rPr lang="en-US" sz="4800" b="1" dirty="0">
                <a:latin typeface="+mj-lt"/>
                <a:cs typeface="Times New Roman" pitchFamily="18" charset="0"/>
              </a:rPr>
              <a:t>Installation Process</a:t>
            </a:r>
            <a:endParaRPr lang="en-US" sz="4400" dirty="0">
              <a:latin typeface="+mj-lt"/>
              <a:cs typeface="Times New Roman" pitchFamily="18" charset="0"/>
            </a:endParaRPr>
          </a:p>
        </p:txBody>
      </p:sp>
      <p:sp>
        <p:nvSpPr>
          <p:cNvPr id="9"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latin typeface="+mj-lt"/>
              </a:rPr>
              <a:pPr/>
              <a:t>39</a:t>
            </a:fld>
            <a:endParaRPr lang="en-US" sz="2400" dirty="0">
              <a:latin typeface="+mj-lt"/>
            </a:endParaRPr>
          </a:p>
        </p:txBody>
      </p:sp>
    </p:spTree>
    <p:extLst>
      <p:ext uri="{BB962C8B-B14F-4D97-AF65-F5344CB8AC3E}">
        <p14:creationId xmlns:p14="http://schemas.microsoft.com/office/powerpoint/2010/main" val="4222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Subfield of Artificial Intelligence (AI)</a:t>
            </a:r>
          </a:p>
          <a:p>
            <a:pPr marL="800100" lvl="1" indent="-342900">
              <a:buFont typeface="Arial" panose="020B0604020202020204" pitchFamily="34" charset="0"/>
              <a:buChar char="•"/>
            </a:pPr>
            <a:r>
              <a:rPr lang="en-US" sz="2400" dirty="0"/>
              <a:t>Early AI programs typically excelled at one specific task</a:t>
            </a:r>
          </a:p>
          <a:p>
            <a:pPr lvl="1"/>
            <a:r>
              <a:rPr lang="en-US" sz="2400" dirty="0"/>
              <a:t>	e.g. Deep Blue (chess computer)</a:t>
            </a:r>
          </a:p>
        </p:txBody>
      </p:sp>
      <p:pic>
        <p:nvPicPr>
          <p:cNvPr id="1026" name="Picture 2" descr="https://upload.wikimedia.org/wikipedia/commons/thumb/b/be/Deep_Blue.jpg/220px-Deep_Bl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1468749"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48774" y="5189376"/>
            <a:ext cx="2133600" cy="369332"/>
          </a:xfrm>
          <a:prstGeom prst="rect">
            <a:avLst/>
          </a:prstGeom>
        </p:spPr>
        <p:txBody>
          <a:bodyPr wrap="square">
            <a:spAutoFit/>
          </a:bodyPr>
          <a:lstStyle/>
          <a:p>
            <a:pPr algn="ctr"/>
            <a:r>
              <a:rPr lang="en-US" dirty="0"/>
              <a:t>IBM Deep Blue</a:t>
            </a:r>
          </a:p>
        </p:txBody>
      </p:sp>
      <p:sp>
        <p:nvSpPr>
          <p:cNvPr id="11" name="Rectangle 10"/>
          <p:cNvSpPr/>
          <p:nvPr/>
        </p:nvSpPr>
        <p:spPr>
          <a:xfrm>
            <a:off x="3782374" y="3892034"/>
            <a:ext cx="2133600" cy="461665"/>
          </a:xfrm>
          <a:prstGeom prst="rect">
            <a:avLst/>
          </a:prstGeom>
        </p:spPr>
        <p:txBody>
          <a:bodyPr wrap="square">
            <a:spAutoFit/>
          </a:bodyPr>
          <a:lstStyle/>
          <a:p>
            <a:pPr algn="ctr"/>
            <a:r>
              <a:rPr lang="en-US" sz="2400" dirty="0"/>
              <a:t>VS</a:t>
            </a:r>
            <a:endParaRPr lang="en-US" dirty="0"/>
          </a:p>
        </p:txBody>
      </p:sp>
      <p:sp>
        <p:nvSpPr>
          <p:cNvPr id="12" name="Rectangle 11"/>
          <p:cNvSpPr/>
          <p:nvPr/>
        </p:nvSpPr>
        <p:spPr>
          <a:xfrm>
            <a:off x="5673790" y="5189376"/>
            <a:ext cx="2133600" cy="369332"/>
          </a:xfrm>
          <a:prstGeom prst="rect">
            <a:avLst/>
          </a:prstGeom>
        </p:spPr>
        <p:txBody>
          <a:bodyPr wrap="square">
            <a:spAutoFit/>
          </a:bodyPr>
          <a:lstStyle/>
          <a:p>
            <a:pPr algn="ctr"/>
            <a:r>
              <a:rPr lang="en-US" dirty="0"/>
              <a:t>Garry Kasparov</a:t>
            </a:r>
          </a:p>
        </p:txBody>
      </p:sp>
      <p:pic>
        <p:nvPicPr>
          <p:cNvPr id="1028" name="Picture 4" descr="Garry Kasparov contemplating his next move against former world chess champion Anatoly Karpov during their 1987 championship rematch, played in Sevilla, Sp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940" y="3051691"/>
            <a:ext cx="1478765" cy="212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0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Open Source Libraries That We Use</a:t>
            </a:r>
            <a:endParaRPr lang="en-US" sz="2800" b="1" dirty="0"/>
          </a:p>
        </p:txBody>
      </p:sp>
      <p:sp>
        <p:nvSpPr>
          <p:cNvPr id="7" name="Rectangle 6"/>
          <p:cNvSpPr/>
          <p:nvPr/>
        </p:nvSpPr>
        <p:spPr>
          <a:xfrm>
            <a:off x="796916" y="2750403"/>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516657"/>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811574"/>
            <a:ext cx="3046445" cy="549900"/>
          </a:xfrm>
          <a:prstGeom prst="rect">
            <a:avLst/>
          </a:prstGeom>
        </p:spPr>
      </p:pic>
      <p:sp>
        <p:nvSpPr>
          <p:cNvPr id="8" name="Rectangle 7"/>
          <p:cNvSpPr/>
          <p:nvPr/>
        </p:nvSpPr>
        <p:spPr>
          <a:xfrm>
            <a:off x="4953000" y="2750403"/>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spTree>
    <p:extLst>
      <p:ext uri="{BB962C8B-B14F-4D97-AF65-F5344CB8AC3E}">
        <p14:creationId xmlns:p14="http://schemas.microsoft.com/office/powerpoint/2010/main" val="5273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Going to </a:t>
            </a:r>
            <a:r>
              <a:rPr lang="en-US" sz="2400" dirty="0">
                <a:hlinkClick r:id="rId3"/>
              </a:rPr>
              <a:t>https://conda.io/docs/user-guide/install/download.html</a:t>
            </a:r>
            <a:r>
              <a:rPr lang="en-US" sz="2400" dirty="0"/>
              <a:t> and clicking on the </a:t>
            </a:r>
            <a:r>
              <a:rPr lang="en-US" sz="2400" dirty="0">
                <a:hlinkClick r:id="rId4"/>
              </a:rPr>
              <a:t>Download Anaconda</a:t>
            </a:r>
            <a:r>
              <a:rPr lang="en-US" sz="2400" dirty="0"/>
              <a:t> link.</a:t>
            </a:r>
            <a:endParaRPr lang="en-US" sz="2400" dirty="0">
              <a:sym typeface="Wingdings" panose="05000000000000000000" pitchFamily="2" charset="2"/>
            </a:endParaRPr>
          </a:p>
        </p:txBody>
      </p:sp>
      <p:grpSp>
        <p:nvGrpSpPr>
          <p:cNvPr id="10" name="Group 9">
            <a:extLst>
              <a:ext uri="{FF2B5EF4-FFF2-40B4-BE49-F238E27FC236}">
                <a16:creationId xmlns:a16="http://schemas.microsoft.com/office/drawing/2014/main" id="{E1273F0D-F0E7-486A-B572-5F4637307B72}"/>
              </a:ext>
            </a:extLst>
          </p:cNvPr>
          <p:cNvGrpSpPr/>
          <p:nvPr/>
        </p:nvGrpSpPr>
        <p:grpSpPr>
          <a:xfrm>
            <a:off x="1219200" y="2458453"/>
            <a:ext cx="6781800" cy="3602831"/>
            <a:chOff x="1219200" y="2458453"/>
            <a:chExt cx="6781800" cy="3602831"/>
          </a:xfrm>
        </p:grpSpPr>
        <p:pic>
          <p:nvPicPr>
            <p:cNvPr id="8" name="Picture 7">
              <a:extLst>
                <a:ext uri="{FF2B5EF4-FFF2-40B4-BE49-F238E27FC236}">
                  <a16:creationId xmlns:a16="http://schemas.microsoft.com/office/drawing/2014/main" id="{5BE55A06-5DC4-417D-B364-88769ECBD67C}"/>
                </a:ext>
              </a:extLst>
            </p:cNvPr>
            <p:cNvPicPr>
              <a:picLocks noChangeAspect="1"/>
            </p:cNvPicPr>
            <p:nvPr/>
          </p:nvPicPr>
          <p:blipFill>
            <a:blip r:embed="rId5"/>
            <a:stretch>
              <a:fillRect/>
            </a:stretch>
          </p:blipFill>
          <p:spPr>
            <a:xfrm>
              <a:off x="1219200" y="2458453"/>
              <a:ext cx="6781800" cy="36028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Up Arrow 2">
              <a:extLst>
                <a:ext uri="{FF2B5EF4-FFF2-40B4-BE49-F238E27FC236}">
                  <a16:creationId xmlns:a16="http://schemas.microsoft.com/office/drawing/2014/main" id="{6AAF6F5E-6E83-4759-B149-31DAA40FBE88}"/>
                </a:ext>
              </a:extLst>
            </p:cNvPr>
            <p:cNvSpPr/>
            <p:nvPr/>
          </p:nvSpPr>
          <p:spPr>
            <a:xfrm rot="10800000">
              <a:off x="3581400" y="448376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63521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Clicking on </a:t>
            </a:r>
            <a:r>
              <a:rPr lang="en-US" sz="2000" u="sng" dirty="0">
                <a:hlinkClick r:id="rId3"/>
              </a:rPr>
              <a:t>64-Bit Graphical Installer (631 MB)</a:t>
            </a:r>
            <a:r>
              <a:rPr lang="en-US" sz="2000" dirty="0"/>
              <a:t> </a:t>
            </a:r>
            <a:r>
              <a:rPr lang="en-US" sz="2400" dirty="0"/>
              <a:t>to install Python and over 150 scientific packages.</a:t>
            </a:r>
            <a:endParaRPr lang="en-US" sz="2400" dirty="0">
              <a:sym typeface="Wingdings" panose="05000000000000000000" pitchFamily="2" charset="2"/>
            </a:endParaRPr>
          </a:p>
        </p:txBody>
      </p:sp>
      <p:grpSp>
        <p:nvGrpSpPr>
          <p:cNvPr id="8" name="Group 7">
            <a:extLst>
              <a:ext uri="{FF2B5EF4-FFF2-40B4-BE49-F238E27FC236}">
                <a16:creationId xmlns:a16="http://schemas.microsoft.com/office/drawing/2014/main" id="{3DEC9CD3-62C2-40DB-AA2B-5D19FEDE0902}"/>
              </a:ext>
            </a:extLst>
          </p:cNvPr>
          <p:cNvGrpSpPr/>
          <p:nvPr/>
        </p:nvGrpSpPr>
        <p:grpSpPr>
          <a:xfrm>
            <a:off x="1064830" y="2497343"/>
            <a:ext cx="7014340" cy="3724275"/>
            <a:chOff x="1078463" y="2485311"/>
            <a:chExt cx="7014340" cy="3724275"/>
          </a:xfrm>
        </p:grpSpPr>
        <p:pic>
          <p:nvPicPr>
            <p:cNvPr id="4" name="Picture 3">
              <a:extLst>
                <a:ext uri="{FF2B5EF4-FFF2-40B4-BE49-F238E27FC236}">
                  <a16:creationId xmlns:a16="http://schemas.microsoft.com/office/drawing/2014/main" id="{A38DAAD3-861C-432B-B315-00390C978803}"/>
                </a:ext>
              </a:extLst>
            </p:cNvPr>
            <p:cNvPicPr>
              <a:picLocks noChangeAspect="1"/>
            </p:cNvPicPr>
            <p:nvPr/>
          </p:nvPicPr>
          <p:blipFill>
            <a:blip r:embed="rId4"/>
            <a:stretch>
              <a:fillRect/>
            </a:stretch>
          </p:blipFill>
          <p:spPr>
            <a:xfrm>
              <a:off x="1078463" y="2485311"/>
              <a:ext cx="7010400" cy="37242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869BEB2-02B6-4C71-A79E-8514C0116270}"/>
                </a:ext>
              </a:extLst>
            </p:cNvPr>
            <p:cNvSpPr/>
            <p:nvPr/>
          </p:nvSpPr>
          <p:spPr>
            <a:xfrm rot="5400000">
              <a:off x="2354181" y="524376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CE67369E-64A8-476E-B8D9-5D7ED0375FBF}"/>
                </a:ext>
              </a:extLst>
            </p:cNvPr>
            <p:cNvPicPr>
              <a:picLocks noChangeAspect="1"/>
            </p:cNvPicPr>
            <p:nvPr/>
          </p:nvPicPr>
          <p:blipFill>
            <a:blip r:embed="rId5"/>
            <a:stretch>
              <a:fillRect/>
            </a:stretch>
          </p:blipFill>
          <p:spPr>
            <a:xfrm>
              <a:off x="4724838" y="3400926"/>
              <a:ext cx="3367965" cy="25438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Arrow: Right 2">
              <a:extLst>
                <a:ext uri="{FF2B5EF4-FFF2-40B4-BE49-F238E27FC236}">
                  <a16:creationId xmlns:a16="http://schemas.microsoft.com/office/drawing/2014/main" id="{4E6D7990-3E3A-4A56-B4B0-4970F53500A1}"/>
                </a:ext>
              </a:extLst>
            </p:cNvPr>
            <p:cNvSpPr/>
            <p:nvPr/>
          </p:nvSpPr>
          <p:spPr>
            <a:xfrm>
              <a:off x="4094818" y="4648807"/>
              <a:ext cx="606098"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05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To get more help from the website you can register in the following popup window:</a:t>
            </a:r>
            <a:endParaRPr lang="en-US" sz="2400" dirty="0">
              <a:sym typeface="Wingdings" panose="05000000000000000000" pitchFamily="2" charset="2"/>
            </a:endParaRPr>
          </a:p>
        </p:txBody>
      </p:sp>
      <p:pic>
        <p:nvPicPr>
          <p:cNvPr id="2" name="Picture 1">
            <a:extLst>
              <a:ext uri="{FF2B5EF4-FFF2-40B4-BE49-F238E27FC236}">
                <a16:creationId xmlns:a16="http://schemas.microsoft.com/office/drawing/2014/main" id="{8C618A17-6896-4082-9266-308F7E64180A}"/>
              </a:ext>
            </a:extLst>
          </p:cNvPr>
          <p:cNvPicPr>
            <a:picLocks noChangeAspect="1"/>
          </p:cNvPicPr>
          <p:nvPr/>
        </p:nvPicPr>
        <p:blipFill>
          <a:blip r:embed="rId3"/>
          <a:stretch>
            <a:fillRect/>
          </a:stretch>
        </p:blipFill>
        <p:spPr>
          <a:xfrm>
            <a:off x="1241555" y="2509374"/>
            <a:ext cx="6737090" cy="3579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38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This is the confirmation message that you will receive after registration.</a:t>
            </a:r>
            <a:endParaRPr lang="en-US" sz="2400" dirty="0">
              <a:sym typeface="Wingdings" panose="05000000000000000000" pitchFamily="2" charset="2"/>
            </a:endParaRPr>
          </a:p>
        </p:txBody>
      </p:sp>
      <p:pic>
        <p:nvPicPr>
          <p:cNvPr id="8" name="Picture 7">
            <a:extLst>
              <a:ext uri="{FF2B5EF4-FFF2-40B4-BE49-F238E27FC236}">
                <a16:creationId xmlns:a16="http://schemas.microsoft.com/office/drawing/2014/main" id="{D0E31919-009B-44CD-B17C-EE1B9B936435}"/>
              </a:ext>
            </a:extLst>
          </p:cNvPr>
          <p:cNvPicPr>
            <a:picLocks noChangeAspect="1"/>
          </p:cNvPicPr>
          <p:nvPr/>
        </p:nvPicPr>
        <p:blipFill>
          <a:blip r:embed="rId3"/>
          <a:stretch>
            <a:fillRect/>
          </a:stretch>
        </p:blipFill>
        <p:spPr>
          <a:xfrm>
            <a:off x="1943100" y="3069417"/>
            <a:ext cx="5334000" cy="1350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24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Right click on the downloaded file and choose Run as administrator: </a:t>
            </a:r>
            <a:endParaRPr lang="en-US" sz="2000" dirty="0"/>
          </a:p>
        </p:txBody>
      </p:sp>
      <p:sp>
        <p:nvSpPr>
          <p:cNvPr id="9" name="Rectangle 8">
            <a:extLst>
              <a:ext uri="{FF2B5EF4-FFF2-40B4-BE49-F238E27FC236}">
                <a16:creationId xmlns:a16="http://schemas.microsoft.com/office/drawing/2014/main" id="{7D6360AE-299C-4EC2-9EA8-EAE6DC086D35}"/>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10" name="Group 9">
            <a:extLst>
              <a:ext uri="{FF2B5EF4-FFF2-40B4-BE49-F238E27FC236}">
                <a16:creationId xmlns:a16="http://schemas.microsoft.com/office/drawing/2014/main" id="{343E15D5-9587-4D1C-B161-5E464AF85FF1}"/>
              </a:ext>
            </a:extLst>
          </p:cNvPr>
          <p:cNvGrpSpPr/>
          <p:nvPr/>
        </p:nvGrpSpPr>
        <p:grpSpPr>
          <a:xfrm>
            <a:off x="1905000" y="2556933"/>
            <a:ext cx="4724400" cy="2819400"/>
            <a:chOff x="1219200" y="2895600"/>
            <a:chExt cx="4724400" cy="2819400"/>
          </a:xfrm>
        </p:grpSpPr>
        <p:pic>
          <p:nvPicPr>
            <p:cNvPr id="4" name="Picture 3">
              <a:extLst>
                <a:ext uri="{FF2B5EF4-FFF2-40B4-BE49-F238E27FC236}">
                  <a16:creationId xmlns:a16="http://schemas.microsoft.com/office/drawing/2014/main" id="{C55568CF-CEF5-411D-A851-60619D290A7B}"/>
                </a:ext>
              </a:extLst>
            </p:cNvPr>
            <p:cNvPicPr>
              <a:picLocks noChangeAspect="1"/>
            </p:cNvPicPr>
            <p:nvPr/>
          </p:nvPicPr>
          <p:blipFill rotWithShape="1">
            <a:blip r:embed="rId3"/>
            <a:srcRect l="13333" t="39630" r="35000" b="5555"/>
            <a:stretch/>
          </p:blipFill>
          <p:spPr>
            <a:xfrm>
              <a:off x="1219200" y="2895600"/>
              <a:ext cx="4724400" cy="2819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13CAA0BE-CEA3-4C49-B40C-B5117B816C71}"/>
                </a:ext>
              </a:extLst>
            </p:cNvPr>
            <p:cNvPicPr>
              <a:picLocks noChangeAspect="1"/>
            </p:cNvPicPr>
            <p:nvPr/>
          </p:nvPicPr>
          <p:blipFill>
            <a:blip r:embed="rId4"/>
            <a:stretch>
              <a:fillRect/>
            </a:stretch>
          </p:blipFill>
          <p:spPr>
            <a:xfrm>
              <a:off x="1219200" y="5286375"/>
              <a:ext cx="438150" cy="428625"/>
            </a:xfrm>
            <a:prstGeom prst="rect">
              <a:avLst/>
            </a:prstGeom>
          </p:spPr>
        </p:pic>
      </p:grpSp>
      <p:sp>
        <p:nvSpPr>
          <p:cNvPr id="11" name="Up Arrow 2">
            <a:extLst>
              <a:ext uri="{FF2B5EF4-FFF2-40B4-BE49-F238E27FC236}">
                <a16:creationId xmlns:a16="http://schemas.microsoft.com/office/drawing/2014/main" id="{74E6CF4A-BF03-4DAC-8DB8-5878ED421F01}"/>
              </a:ext>
            </a:extLst>
          </p:cNvPr>
          <p:cNvSpPr/>
          <p:nvPr/>
        </p:nvSpPr>
        <p:spPr>
          <a:xfrm rot="5400000">
            <a:off x="1962150" y="265458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844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Start the installation process by pressing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92FC0172-6779-46DB-ACD4-9374D5821BA6}"/>
              </a:ext>
            </a:extLst>
          </p:cNvPr>
          <p:cNvPicPr>
            <a:picLocks noChangeAspect="1"/>
          </p:cNvPicPr>
          <p:nvPr/>
        </p:nvPicPr>
        <p:blipFill>
          <a:blip r:embed="rId3"/>
          <a:stretch>
            <a:fillRect/>
          </a:stretch>
        </p:blipFill>
        <p:spPr>
          <a:xfrm>
            <a:off x="2009434" y="2115979"/>
            <a:ext cx="5125131" cy="3986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BCF2773-AB19-4640-98AD-6B5BB2D75352}"/>
              </a:ext>
            </a:extLst>
          </p:cNvPr>
          <p:cNvSpPr/>
          <p:nvPr/>
        </p:nvSpPr>
        <p:spPr>
          <a:xfrm rot="5400000">
            <a:off x="4924928" y="5685096"/>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21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Confirm the license agreement by pressing the I Agree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276D2B53-2417-41A7-9404-9370021807E2}"/>
              </a:ext>
            </a:extLst>
          </p:cNvPr>
          <p:cNvPicPr>
            <a:picLocks noChangeAspect="1"/>
          </p:cNvPicPr>
          <p:nvPr/>
        </p:nvPicPr>
        <p:blipFill>
          <a:blip r:embed="rId3"/>
          <a:stretch>
            <a:fillRect/>
          </a:stretch>
        </p:blipFill>
        <p:spPr>
          <a:xfrm>
            <a:off x="1916906" y="2135187"/>
            <a:ext cx="5386388" cy="41894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06DB26B0-F095-4B47-8C98-55CE0F75EA66}"/>
              </a:ext>
            </a:extLst>
          </p:cNvPr>
          <p:cNvSpPr/>
          <p:nvPr/>
        </p:nvSpPr>
        <p:spPr>
          <a:xfrm rot="10800000">
            <a:off x="5634792" y="556259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48</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either of the options that suits your needs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50CD4770-2BDE-40CD-8796-481E3DCB4014}"/>
              </a:ext>
            </a:extLst>
          </p:cNvPr>
          <p:cNvGrpSpPr/>
          <p:nvPr/>
        </p:nvGrpSpPr>
        <p:grpSpPr>
          <a:xfrm>
            <a:off x="1946645" y="2485311"/>
            <a:ext cx="5250709" cy="3843665"/>
            <a:chOff x="1739421" y="2404736"/>
            <a:chExt cx="5250709" cy="3843665"/>
          </a:xfrm>
        </p:grpSpPr>
        <p:pic>
          <p:nvPicPr>
            <p:cNvPr id="2" name="Picture 1">
              <a:extLst>
                <a:ext uri="{FF2B5EF4-FFF2-40B4-BE49-F238E27FC236}">
                  <a16:creationId xmlns:a16="http://schemas.microsoft.com/office/drawing/2014/main" id="{25C9D3FB-6422-4619-A1C9-C46F276F6976}"/>
                </a:ext>
              </a:extLst>
            </p:cNvPr>
            <p:cNvPicPr>
              <a:picLocks noChangeAspect="1"/>
            </p:cNvPicPr>
            <p:nvPr/>
          </p:nvPicPr>
          <p:blipFill>
            <a:blip r:embed="rId3"/>
            <a:stretch>
              <a:fillRect/>
            </a:stretch>
          </p:blipFill>
          <p:spPr>
            <a:xfrm>
              <a:off x="1929921" y="2404736"/>
              <a:ext cx="5060209" cy="38436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4A611C9E-4424-4B64-BEE2-212664F4C86F}"/>
                </a:ext>
              </a:extLst>
            </p:cNvPr>
            <p:cNvSpPr/>
            <p:nvPr/>
          </p:nvSpPr>
          <p:spPr>
            <a:xfrm rot="5400000">
              <a:off x="1739421" y="429044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8" name="Up Arrow 2">
            <a:extLst>
              <a:ext uri="{FF2B5EF4-FFF2-40B4-BE49-F238E27FC236}">
                <a16:creationId xmlns:a16="http://schemas.microsoft.com/office/drawing/2014/main" id="{FA063FAC-7B96-40D2-B004-A08FC26D96F8}"/>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6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the location that you want to install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A4E0A6D6-E606-4222-8797-4F0A17F97F27}"/>
              </a:ext>
            </a:extLst>
          </p:cNvPr>
          <p:cNvGrpSpPr/>
          <p:nvPr/>
        </p:nvGrpSpPr>
        <p:grpSpPr>
          <a:xfrm>
            <a:off x="1957136" y="2261383"/>
            <a:ext cx="5345029" cy="4135409"/>
            <a:chOff x="1936082" y="2142218"/>
            <a:chExt cx="5345029" cy="4135409"/>
          </a:xfrm>
        </p:grpSpPr>
        <p:pic>
          <p:nvPicPr>
            <p:cNvPr id="3" name="Picture 2">
              <a:extLst>
                <a:ext uri="{FF2B5EF4-FFF2-40B4-BE49-F238E27FC236}">
                  <a16:creationId xmlns:a16="http://schemas.microsoft.com/office/drawing/2014/main" id="{118AF3F0-0BAB-4BCE-8008-BBCACC400F0E}"/>
                </a:ext>
              </a:extLst>
            </p:cNvPr>
            <p:cNvPicPr>
              <a:picLocks noChangeAspect="1"/>
            </p:cNvPicPr>
            <p:nvPr/>
          </p:nvPicPr>
          <p:blipFill>
            <a:blip r:embed="rId3"/>
            <a:stretch>
              <a:fillRect/>
            </a:stretch>
          </p:blipFill>
          <p:spPr>
            <a:xfrm>
              <a:off x="1964157" y="2142218"/>
              <a:ext cx="5316954" cy="41354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5180CF8E-A78E-4798-ABAC-7701AAFCAB18}"/>
                </a:ext>
              </a:extLst>
            </p:cNvPr>
            <p:cNvSpPr/>
            <p:nvPr/>
          </p:nvSpPr>
          <p:spPr>
            <a:xfrm rot="5400000">
              <a:off x="1936082" y="459204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Up Arrow 2">
              <a:extLst>
                <a:ext uri="{FF2B5EF4-FFF2-40B4-BE49-F238E27FC236}">
                  <a16:creationId xmlns:a16="http://schemas.microsoft.com/office/drawing/2014/main" id="{653D91F9-5CE8-46F9-BED0-7B5AB597D431}"/>
                </a:ext>
              </a:extLst>
            </p:cNvPr>
            <p:cNvSpPr/>
            <p:nvPr/>
          </p:nvSpPr>
          <p:spPr>
            <a:xfrm rot="5400000">
              <a:off x="5008146" y="5872563"/>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275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Writing one program that can solve a number of problems without needing to be rewritten</a:t>
            </a:r>
          </a:p>
        </p:txBody>
      </p:sp>
      <p:pic>
        <p:nvPicPr>
          <p:cNvPr id="2050" name="Picture 2" descr="Image result for alph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74132"/>
            <a:ext cx="5257800" cy="3583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2563" y="5917269"/>
            <a:ext cx="2362200" cy="653968"/>
          </a:xfrm>
          <a:prstGeom prst="rect">
            <a:avLst/>
          </a:prstGeom>
        </p:spPr>
      </p:pic>
      <p:pic>
        <p:nvPicPr>
          <p:cNvPr id="2052" name="Picture 4" descr="Image result for atari ga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487" y="2979812"/>
            <a:ext cx="59912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500"/>
                                        <p:tgtEl>
                                          <p:spTgt spid="2050"/>
                                        </p:tgtEl>
                                        <p:attrNameLst>
                                          <p:attrName>ppt_w</p:attrName>
                                        </p:attrNameLst>
                                      </p:cBhvr>
                                      <p:tavLst>
                                        <p:tav tm="0">
                                          <p:val>
                                            <p:strVal val="ppt_w"/>
                                          </p:val>
                                        </p:tav>
                                        <p:tav tm="100000">
                                          <p:val>
                                            <p:fltVal val="0"/>
                                          </p:val>
                                        </p:tav>
                                      </p:tavLst>
                                    </p:anim>
                                    <p:anim calcmode="lin" valueType="num">
                                      <p:cBhvr>
                                        <p:cTn id="20" dur="500"/>
                                        <p:tgtEl>
                                          <p:spTgt spid="2050"/>
                                        </p:tgtEl>
                                        <p:attrNameLst>
                                          <p:attrName>ppt_h</p:attrName>
                                        </p:attrNameLst>
                                      </p:cBhvr>
                                      <p:tavLst>
                                        <p:tav tm="0">
                                          <p:val>
                                            <p:strVal val="ppt_h"/>
                                          </p:val>
                                        </p:tav>
                                        <p:tav tm="100000">
                                          <p:val>
                                            <p:fltVal val="0"/>
                                          </p:val>
                                        </p:tav>
                                      </p:tavLst>
                                    </p:anim>
                                    <p:animEffect transition="out" filter="fade">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250"/>
                                  </p:stCondLst>
                                  <p:childTnLst>
                                    <p:set>
                                      <p:cBhvr>
                                        <p:cTn id="25" dur="1" fill="hold">
                                          <p:stCondLst>
                                            <p:cond delay="0"/>
                                          </p:stCondLst>
                                        </p:cTn>
                                        <p:tgtEl>
                                          <p:spTgt spid="2052"/>
                                        </p:tgtEl>
                                        <p:attrNameLst>
                                          <p:attrName>style.visibility</p:attrName>
                                        </p:attrNameLst>
                                      </p:cBhvr>
                                      <p:to>
                                        <p:strVal val="visible"/>
                                      </p:to>
                                    </p:set>
                                    <p:anim calcmode="lin" valueType="num">
                                      <p:cBhvr>
                                        <p:cTn id="26" dur="500" fill="hold"/>
                                        <p:tgtEl>
                                          <p:spTgt spid="2052"/>
                                        </p:tgtEl>
                                        <p:attrNameLst>
                                          <p:attrName>ppt_w</p:attrName>
                                        </p:attrNameLst>
                                      </p:cBhvr>
                                      <p:tavLst>
                                        <p:tav tm="0">
                                          <p:val>
                                            <p:fltVal val="0"/>
                                          </p:val>
                                        </p:tav>
                                        <p:tav tm="100000">
                                          <p:val>
                                            <p:strVal val="#ppt_w"/>
                                          </p:val>
                                        </p:tav>
                                      </p:tavLst>
                                    </p:anim>
                                    <p:anim calcmode="lin" valueType="num">
                                      <p:cBhvr>
                                        <p:cTn id="27" dur="500" fill="hold"/>
                                        <p:tgtEl>
                                          <p:spTgt spid="2052"/>
                                        </p:tgtEl>
                                        <p:attrNameLst>
                                          <p:attrName>ppt_h</p:attrName>
                                        </p:attrNameLst>
                                      </p:cBhvr>
                                      <p:tavLst>
                                        <p:tav tm="0">
                                          <p:val>
                                            <p:fltVal val="0"/>
                                          </p:val>
                                        </p:tav>
                                        <p:tav tm="100000">
                                          <p:val>
                                            <p:strVal val="#ppt_h"/>
                                          </p:val>
                                        </p:tav>
                                      </p:tavLst>
                                    </p:anim>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Press the Install button without checking any of the checkboxes:</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7F62950B-154D-4BDF-A3AA-170850F38101}"/>
              </a:ext>
            </a:extLst>
          </p:cNvPr>
          <p:cNvGrpSpPr/>
          <p:nvPr/>
        </p:nvGrpSpPr>
        <p:grpSpPr>
          <a:xfrm>
            <a:off x="1981200" y="2115980"/>
            <a:ext cx="5474494" cy="4257940"/>
            <a:chOff x="1981200" y="2115980"/>
            <a:chExt cx="5474494" cy="4257940"/>
          </a:xfrm>
        </p:grpSpPr>
        <p:pic>
          <p:nvPicPr>
            <p:cNvPr id="2" name="Picture 1">
              <a:extLst>
                <a:ext uri="{FF2B5EF4-FFF2-40B4-BE49-F238E27FC236}">
                  <a16:creationId xmlns:a16="http://schemas.microsoft.com/office/drawing/2014/main" id="{B7C836D2-18D2-4258-BC0B-9771793787EF}"/>
                </a:ext>
              </a:extLst>
            </p:cNvPr>
            <p:cNvPicPr>
              <a:picLocks noChangeAspect="1"/>
            </p:cNvPicPr>
            <p:nvPr/>
          </p:nvPicPr>
          <p:blipFill>
            <a:blip r:embed="rId3"/>
            <a:stretch>
              <a:fillRect/>
            </a:stretch>
          </p:blipFill>
          <p:spPr>
            <a:xfrm>
              <a:off x="1981200" y="2115980"/>
              <a:ext cx="5474494" cy="4257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53401744-33FA-4C46-B478-16D3689E4C23}"/>
                </a:ext>
              </a:extLst>
            </p:cNvPr>
            <p:cNvSpPr/>
            <p:nvPr/>
          </p:nvSpPr>
          <p:spPr>
            <a:xfrm rot="10800000">
              <a:off x="5791200" y="56388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12413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51</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Installation in progress…</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14DB9994-2FBB-4F18-B7DE-8396878B8F20}"/>
              </a:ext>
            </a:extLst>
          </p:cNvPr>
          <p:cNvPicPr>
            <a:picLocks noChangeAspect="1"/>
          </p:cNvPicPr>
          <p:nvPr/>
        </p:nvPicPr>
        <p:blipFill>
          <a:blip r:embed="rId3"/>
          <a:stretch>
            <a:fillRect/>
          </a:stretch>
        </p:blipFill>
        <p:spPr>
          <a:xfrm>
            <a:off x="1749541" y="2082498"/>
            <a:ext cx="5644918" cy="43904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500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52</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BCF76F2A-2295-4B9A-B533-D97CBBEB59D1}"/>
              </a:ext>
            </a:extLst>
          </p:cNvPr>
          <p:cNvPicPr>
            <a:picLocks noChangeAspect="1"/>
          </p:cNvPicPr>
          <p:nvPr/>
        </p:nvPicPr>
        <p:blipFill>
          <a:blip r:embed="rId3"/>
          <a:stretch>
            <a:fillRect/>
          </a:stretch>
        </p:blipFill>
        <p:spPr>
          <a:xfrm>
            <a:off x="1707951" y="2006298"/>
            <a:ext cx="5728097" cy="4455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6435037D-8D5D-42BC-B32A-711A34AA9EEF}"/>
              </a:ext>
            </a:extLst>
          </p:cNvPr>
          <p:cNvSpPr/>
          <p:nvPr/>
        </p:nvSpPr>
        <p:spPr>
          <a:xfrm rot="5400000">
            <a:off x="5077328" y="602782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4606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53</a:t>
            </a:fld>
            <a:endParaRPr lang="en-US" sz="2400" dirty="0"/>
          </a:p>
        </p:txBody>
      </p:sp>
      <p:sp>
        <p:nvSpPr>
          <p:cNvPr id="7" name="Rectangle 6"/>
          <p:cNvSpPr/>
          <p:nvPr/>
        </p:nvSpPr>
        <p:spPr>
          <a:xfrm>
            <a:off x="430763" y="1447800"/>
            <a:ext cx="8305800" cy="707886"/>
          </a:xfrm>
          <a:prstGeom prst="rect">
            <a:avLst/>
          </a:prstGeom>
        </p:spPr>
        <p:txBody>
          <a:bodyPr wrap="square">
            <a:spAutoFit/>
          </a:bodyPr>
          <a:lstStyle/>
          <a:p>
            <a:r>
              <a:rPr lang="en-US" sz="2000" dirty="0"/>
              <a:t>Install Microsoft </a:t>
            </a:r>
            <a:r>
              <a:rPr lang="en-US" sz="2000" dirty="0" err="1"/>
              <a:t>VSCode</a:t>
            </a:r>
            <a:r>
              <a:rPr lang="en-US" sz="2000" dirty="0"/>
              <a:t> if you like to use a streamlined cross-platform code editor:</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CEBA9F8D-5F8D-41EC-ADDC-6426BDEFFCDC}"/>
              </a:ext>
            </a:extLst>
          </p:cNvPr>
          <p:cNvGrpSpPr/>
          <p:nvPr/>
        </p:nvGrpSpPr>
        <p:grpSpPr>
          <a:xfrm>
            <a:off x="1768928" y="2133600"/>
            <a:ext cx="5682343" cy="4419600"/>
            <a:chOff x="1828800" y="2057400"/>
            <a:chExt cx="5682343" cy="4419600"/>
          </a:xfrm>
        </p:grpSpPr>
        <p:pic>
          <p:nvPicPr>
            <p:cNvPr id="3" name="Picture 2">
              <a:extLst>
                <a:ext uri="{FF2B5EF4-FFF2-40B4-BE49-F238E27FC236}">
                  <a16:creationId xmlns:a16="http://schemas.microsoft.com/office/drawing/2014/main" id="{F5B08D10-5980-4BB1-B209-72A283FFA861}"/>
                </a:ext>
              </a:extLst>
            </p:cNvPr>
            <p:cNvPicPr>
              <a:picLocks noChangeAspect="1"/>
            </p:cNvPicPr>
            <p:nvPr/>
          </p:nvPicPr>
          <p:blipFill>
            <a:blip r:embed="rId3"/>
            <a:stretch>
              <a:fillRect/>
            </a:stretch>
          </p:blipFill>
          <p:spPr>
            <a:xfrm>
              <a:off x="1828800" y="2057400"/>
              <a:ext cx="5682343" cy="4419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Up Arrow 2">
              <a:extLst>
                <a:ext uri="{FF2B5EF4-FFF2-40B4-BE49-F238E27FC236}">
                  <a16:creationId xmlns:a16="http://schemas.microsoft.com/office/drawing/2014/main" id="{41714835-AE8C-4E28-97F0-E96F1086207C}"/>
                </a:ext>
              </a:extLst>
            </p:cNvPr>
            <p:cNvSpPr/>
            <p:nvPr/>
          </p:nvSpPr>
          <p:spPr>
            <a:xfrm rot="5400000">
              <a:off x="3232486" y="480460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4229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54</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Downloading and installing Microsoft Visual Studio Code…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FDBF2F07-87E3-41EF-8BDC-89DDCC8031EF}"/>
              </a:ext>
            </a:extLst>
          </p:cNvPr>
          <p:cNvPicPr>
            <a:picLocks noChangeAspect="1"/>
          </p:cNvPicPr>
          <p:nvPr/>
        </p:nvPicPr>
        <p:blipFill>
          <a:blip r:embed="rId3"/>
          <a:stretch>
            <a:fillRect/>
          </a:stretch>
        </p:blipFill>
        <p:spPr>
          <a:xfrm>
            <a:off x="1872853" y="2182073"/>
            <a:ext cx="5398294" cy="41986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005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55</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BD631278-1B64-49A7-B092-D635BC75822E}"/>
              </a:ext>
            </a:extLst>
          </p:cNvPr>
          <p:cNvPicPr>
            <a:picLocks noChangeAspect="1"/>
          </p:cNvPicPr>
          <p:nvPr/>
        </p:nvPicPr>
        <p:blipFill>
          <a:blip r:embed="rId3"/>
          <a:stretch>
            <a:fillRect/>
          </a:stretch>
        </p:blipFill>
        <p:spPr>
          <a:xfrm>
            <a:off x="1720453" y="1928121"/>
            <a:ext cx="5703094" cy="4435740"/>
          </a:xfrm>
          <a:prstGeom prst="rect">
            <a:avLst/>
          </a:prstGeom>
        </p:spPr>
      </p:pic>
      <p:sp>
        <p:nvSpPr>
          <p:cNvPr id="8" name="Up Arrow 2">
            <a:extLst>
              <a:ext uri="{FF2B5EF4-FFF2-40B4-BE49-F238E27FC236}">
                <a16:creationId xmlns:a16="http://schemas.microsoft.com/office/drawing/2014/main" id="{5AA3420E-6D64-4E66-A5A8-1541B794F9C7}"/>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5231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56</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finish button to finish the installation:</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4070568F-10FD-4B9A-97C4-A257A6242492}"/>
              </a:ext>
            </a:extLst>
          </p:cNvPr>
          <p:cNvPicPr>
            <a:picLocks noChangeAspect="1"/>
          </p:cNvPicPr>
          <p:nvPr/>
        </p:nvPicPr>
        <p:blipFill>
          <a:blip r:embed="rId3"/>
          <a:stretch>
            <a:fillRect/>
          </a:stretch>
        </p:blipFill>
        <p:spPr>
          <a:xfrm>
            <a:off x="1712289" y="2016528"/>
            <a:ext cx="5719422" cy="4448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7E14A308-1065-457D-89E9-B3AAA77A7DCA}"/>
              </a:ext>
            </a:extLst>
          </p:cNvPr>
          <p:cNvSpPr/>
          <p:nvPr/>
        </p:nvSpPr>
        <p:spPr>
          <a:xfrm rot="5400000">
            <a:off x="5069304" y="6031832"/>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306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57</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Registering into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4" name="Picture 3">
            <a:extLst>
              <a:ext uri="{FF2B5EF4-FFF2-40B4-BE49-F238E27FC236}">
                <a16:creationId xmlns:a16="http://schemas.microsoft.com/office/drawing/2014/main" id="{746222D4-A2D5-42C0-90E2-E5A971F07CFF}"/>
              </a:ext>
            </a:extLst>
          </p:cNvPr>
          <p:cNvPicPr>
            <a:picLocks noChangeAspect="1"/>
          </p:cNvPicPr>
          <p:nvPr/>
        </p:nvPicPr>
        <p:blipFill>
          <a:blip r:embed="rId3"/>
          <a:stretch>
            <a:fillRect/>
          </a:stretch>
        </p:blipFill>
        <p:spPr>
          <a:xfrm>
            <a:off x="659362" y="2054424"/>
            <a:ext cx="7848601" cy="41695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CC9F7ADF-B7FA-46C2-9973-CCE1C3D0FD57}"/>
              </a:ext>
            </a:extLst>
          </p:cNvPr>
          <p:cNvSpPr/>
          <p:nvPr/>
        </p:nvSpPr>
        <p:spPr>
          <a:xfrm rot="5400000">
            <a:off x="4583662" y="560270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987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58</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Inside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DA778888-8349-4FA0-9F10-49EC94736DD8}"/>
              </a:ext>
            </a:extLst>
          </p:cNvPr>
          <p:cNvPicPr>
            <a:picLocks noChangeAspect="1"/>
          </p:cNvPicPr>
          <p:nvPr/>
        </p:nvPicPr>
        <p:blipFill>
          <a:blip r:embed="rId3"/>
          <a:stretch>
            <a:fillRect/>
          </a:stretch>
        </p:blipFill>
        <p:spPr>
          <a:xfrm>
            <a:off x="643601" y="2114581"/>
            <a:ext cx="7856798" cy="4173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2381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59</a:t>
            </a:fld>
            <a:endParaRPr lang="en-US" sz="2400" dirty="0"/>
          </a:p>
        </p:txBody>
      </p:sp>
      <p:sp>
        <p:nvSpPr>
          <p:cNvPr id="7" name="Rectangle 6"/>
          <p:cNvSpPr/>
          <p:nvPr/>
        </p:nvSpPr>
        <p:spPr>
          <a:xfrm>
            <a:off x="430763" y="1447800"/>
            <a:ext cx="8305800" cy="1015663"/>
          </a:xfrm>
          <a:prstGeom prst="rect">
            <a:avLst/>
          </a:prstGeom>
        </p:spPr>
        <p:txBody>
          <a:bodyPr wrap="square">
            <a:spAutoFit/>
          </a:bodyPr>
          <a:lstStyle/>
          <a:p>
            <a:r>
              <a:rPr lang="en-US" sz="2000" dirty="0"/>
              <a:t>Information about Anaconda using the following URL:</a:t>
            </a:r>
          </a:p>
          <a:p>
            <a:r>
              <a:rPr lang="en-US" sz="2000" dirty="0">
                <a:hlinkClick r:id="rId3"/>
              </a:rPr>
              <a:t>https://docs.anaconda.com/anaconda/user-guide/getting-started</a:t>
            </a:r>
            <a:endParaRPr lang="en-US" sz="2000" dirty="0"/>
          </a:p>
          <a:p>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DB0223B9-6FDB-48CA-96F4-9A163875AA06}"/>
              </a:ext>
            </a:extLst>
          </p:cNvPr>
          <p:cNvPicPr>
            <a:picLocks noChangeAspect="1"/>
          </p:cNvPicPr>
          <p:nvPr/>
        </p:nvPicPr>
        <p:blipFill>
          <a:blip r:embed="rId4"/>
          <a:stretch>
            <a:fillRect/>
          </a:stretch>
        </p:blipFill>
        <p:spPr>
          <a:xfrm>
            <a:off x="961464" y="2417595"/>
            <a:ext cx="7297271" cy="3876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330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Machine Learning: </a:t>
            </a:r>
            <a:r>
              <a:rPr lang="en-US" sz="2400" dirty="0"/>
              <a:t>algorithms that learn from examples and experience, instead of relying on hard-coded rules</a:t>
            </a:r>
          </a:p>
        </p:txBody>
      </p:sp>
      <p:pic>
        <p:nvPicPr>
          <p:cNvPr id="1026"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563" y="2305301"/>
            <a:ext cx="38862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Write a program to take an image file as input, does some analyses, and output the type of fruit:</a:t>
            </a:r>
          </a:p>
        </p:txBody>
      </p:sp>
      <p:grpSp>
        <p:nvGrpSpPr>
          <p:cNvPr id="4" name="Group 3"/>
          <p:cNvGrpSpPr/>
          <p:nvPr/>
        </p:nvGrpSpPr>
        <p:grpSpPr>
          <a:xfrm>
            <a:off x="838200" y="2699024"/>
            <a:ext cx="7656510" cy="1491976"/>
            <a:chOff x="838200" y="2699024"/>
            <a:chExt cx="7656510" cy="149197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ight Arrow 9"/>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8" name="Group 7"/>
          <p:cNvGrpSpPr/>
          <p:nvPr/>
        </p:nvGrpSpPr>
        <p:grpSpPr>
          <a:xfrm>
            <a:off x="914400" y="4403450"/>
            <a:ext cx="7580310" cy="1431925"/>
            <a:chOff x="914400" y="4403450"/>
            <a:chExt cx="7580310" cy="1431925"/>
          </a:xfrm>
        </p:grpSpPr>
        <p:grpSp>
          <p:nvGrpSpPr>
            <p:cNvPr id="13" name="Group 12"/>
            <p:cNvGrpSpPr/>
            <p:nvPr/>
          </p:nvGrpSpPr>
          <p:grpSpPr>
            <a:xfrm>
              <a:off x="2578349" y="4451625"/>
              <a:ext cx="5916361" cy="1383750"/>
              <a:chOff x="2578349" y="2807250"/>
              <a:chExt cx="5916361" cy="1383750"/>
            </a:xfrm>
          </p:grpSpPr>
          <p:pic>
            <p:nvPicPr>
              <p:cNvPr id="15"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ight Arrow 16"/>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pic>
          <p:nvPicPr>
            <p:cNvPr id="3080" name="Picture 8" descr="Image result for oran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4034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03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pPr marL="342900" indent="-342900">
              <a:buFont typeface="Arial" panose="020B0604020202020204" pitchFamily="34" charset="0"/>
              <a:buChar char="•"/>
            </a:pPr>
            <a:r>
              <a:rPr lang="en-US" sz="2400" dirty="0"/>
              <a:t>Counting the number of orange pixels and green pixels</a:t>
            </a:r>
          </a:p>
          <a:p>
            <a:pPr marL="342900" indent="-342900">
              <a:buFont typeface="Arial" panose="020B0604020202020204" pitchFamily="34" charset="0"/>
              <a:buChar char="•"/>
            </a:pPr>
            <a:r>
              <a:rPr lang="en-US" sz="2400" dirty="0"/>
              <a:t>Calculate the ratio</a:t>
            </a:r>
          </a:p>
        </p:txBody>
      </p:sp>
      <p:grpSp>
        <p:nvGrpSpPr>
          <p:cNvPr id="11" name="Group 10"/>
          <p:cNvGrpSpPr/>
          <p:nvPr/>
        </p:nvGrpSpPr>
        <p:grpSpPr>
          <a:xfrm>
            <a:off x="4304218" y="3124200"/>
            <a:ext cx="4306383" cy="2678617"/>
            <a:chOff x="1634077" y="2895599"/>
            <a:chExt cx="5139873" cy="292362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53127" y="3333750"/>
              <a:ext cx="650515" cy="76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2585170" y="3609974"/>
              <a:ext cx="650515" cy="485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a:off x="5064782" y="2895599"/>
              <a:ext cx="650515" cy="12001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p:cNvSpPr/>
            <p:nvPr/>
          </p:nvSpPr>
          <p:spPr>
            <a:xfrm>
              <a:off x="5996825" y="3852861"/>
              <a:ext cx="650515" cy="2428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2" name="Rectangle 11"/>
          <p:cNvSpPr/>
          <p:nvPr/>
        </p:nvSpPr>
        <p:spPr>
          <a:xfrm>
            <a:off x="578443" y="2389863"/>
            <a:ext cx="3607837" cy="3785652"/>
          </a:xfrm>
          <a:prstGeom prst="rect">
            <a:avLst/>
          </a:prstGeom>
        </p:spPr>
        <p:txBody>
          <a:bodyPr wrap="square">
            <a:spAutoFit/>
          </a:bodyPr>
          <a:lstStyle/>
          <a:p>
            <a:r>
              <a:rPr lang="en-US" sz="2000" dirty="0" err="1"/>
              <a:t>def</a:t>
            </a:r>
            <a:r>
              <a:rPr lang="en-US" sz="2000" dirty="0"/>
              <a:t> </a:t>
            </a:r>
            <a:r>
              <a:rPr lang="en-US" sz="2000" dirty="0" err="1"/>
              <a:t>detect_colors</a:t>
            </a:r>
            <a:r>
              <a:rPr lang="en-US" sz="2000" dirty="0"/>
              <a:t>(image):</a:t>
            </a:r>
          </a:p>
          <a:p>
            <a:r>
              <a:rPr lang="en-US" sz="2000" dirty="0"/>
              <a:t>   # lots of code</a:t>
            </a:r>
          </a:p>
          <a:p>
            <a:r>
              <a:rPr lang="en-US" sz="2000" dirty="0" err="1"/>
              <a:t>def</a:t>
            </a:r>
            <a:r>
              <a:rPr lang="en-US" sz="2000" dirty="0"/>
              <a:t> </a:t>
            </a:r>
            <a:r>
              <a:rPr lang="en-US" sz="2000" dirty="0" err="1"/>
              <a:t>detect_edges</a:t>
            </a:r>
            <a:r>
              <a:rPr lang="en-US" sz="2000" dirty="0"/>
              <a:t>(image):</a:t>
            </a:r>
          </a:p>
          <a:p>
            <a:r>
              <a:rPr lang="en-US" sz="2000" dirty="0"/>
              <a:t>   # lots of code</a:t>
            </a:r>
          </a:p>
          <a:p>
            <a:r>
              <a:rPr lang="en-US" sz="2000" dirty="0" err="1"/>
              <a:t>def</a:t>
            </a:r>
            <a:r>
              <a:rPr lang="en-US" sz="2000" dirty="0"/>
              <a:t> </a:t>
            </a:r>
            <a:r>
              <a:rPr lang="en-US" sz="2000" dirty="0" err="1"/>
              <a:t>analyse_shapes</a:t>
            </a:r>
            <a:r>
              <a:rPr lang="en-US" sz="2000" dirty="0"/>
              <a:t>(image):</a:t>
            </a:r>
          </a:p>
          <a:p>
            <a:r>
              <a:rPr lang="en-US" sz="2000" dirty="0"/>
              <a:t>   # lots of code</a:t>
            </a:r>
          </a:p>
          <a:p>
            <a:r>
              <a:rPr lang="en-US" sz="2000" dirty="0" err="1"/>
              <a:t>def</a:t>
            </a:r>
            <a:r>
              <a:rPr lang="en-US" sz="2000" dirty="0"/>
              <a:t> </a:t>
            </a:r>
            <a:r>
              <a:rPr lang="en-US" sz="2000" dirty="0" err="1"/>
              <a:t>guess_texture</a:t>
            </a:r>
            <a:r>
              <a:rPr lang="en-US" sz="2000" dirty="0"/>
              <a:t>(image):</a:t>
            </a:r>
          </a:p>
          <a:p>
            <a:r>
              <a:rPr lang="en-US" sz="2000" dirty="0"/>
              <a:t>   # lots of code</a:t>
            </a:r>
          </a:p>
          <a:p>
            <a:r>
              <a:rPr lang="en-US" sz="2000" dirty="0" err="1"/>
              <a:t>def</a:t>
            </a:r>
            <a:r>
              <a:rPr lang="en-US" sz="2000" dirty="0"/>
              <a:t> </a:t>
            </a:r>
            <a:r>
              <a:rPr lang="en-US" sz="2000" dirty="0" err="1"/>
              <a:t>define_fruit</a:t>
            </a:r>
            <a:r>
              <a:rPr lang="en-US" sz="2000" dirty="0"/>
              <a:t>(image):</a:t>
            </a:r>
          </a:p>
          <a:p>
            <a:r>
              <a:rPr lang="en-US" sz="2000" dirty="0"/>
              <a:t>   # lots of code</a:t>
            </a:r>
          </a:p>
          <a:p>
            <a:r>
              <a:rPr lang="en-US" sz="2000" dirty="0" err="1"/>
              <a:t>def</a:t>
            </a:r>
            <a:r>
              <a:rPr lang="en-US" sz="2000" dirty="0"/>
              <a:t> </a:t>
            </a:r>
            <a:r>
              <a:rPr lang="en-US" sz="2000" dirty="0" err="1"/>
              <a:t>handle_probability</a:t>
            </a:r>
            <a:r>
              <a:rPr lang="en-US" sz="2000" dirty="0"/>
              <a:t>(image):</a:t>
            </a:r>
          </a:p>
          <a:p>
            <a:r>
              <a:rPr lang="en-US" sz="2000" dirty="0"/>
              <a:t>   # lots of code</a:t>
            </a:r>
          </a:p>
        </p:txBody>
      </p:sp>
    </p:spTree>
    <p:extLst>
      <p:ext uri="{BB962C8B-B14F-4D97-AF65-F5344CB8AC3E}">
        <p14:creationId xmlns:p14="http://schemas.microsoft.com/office/powerpoint/2010/main" val="401592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How about writing a program to handle black-and-white photo?</a:t>
            </a:r>
          </a:p>
        </p:txBody>
      </p:sp>
      <p:grpSp>
        <p:nvGrpSpPr>
          <p:cNvPr id="3" name="Group 2"/>
          <p:cNvGrpSpPr/>
          <p:nvPr/>
        </p:nvGrpSpPr>
        <p:grpSpPr>
          <a:xfrm>
            <a:off x="2013726" y="2962870"/>
            <a:ext cx="5139873" cy="2415305"/>
            <a:chOff x="2013726" y="2962870"/>
            <a:chExt cx="5139873" cy="2415305"/>
          </a:xfrm>
        </p:grpSpPr>
        <p:grpSp>
          <p:nvGrpSpPr>
            <p:cNvPr id="11" name="Group 10"/>
            <p:cNvGrpSpPr/>
            <p:nvPr/>
          </p:nvGrpSpPr>
          <p:grpSpPr>
            <a:xfrm>
              <a:off x="2013726" y="3886200"/>
              <a:ext cx="5139873" cy="1491975"/>
              <a:chOff x="1634077" y="4327250"/>
              <a:chExt cx="5139873" cy="1491975"/>
            </a:xfrm>
          </p:grpSpPr>
          <p:pic>
            <p:nvPicPr>
              <p:cNvPr id="3076" name="Picture 4" descr="Image result for apple white background"/>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6172200"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sp>
          <p:nvSpPr>
            <p:cNvPr id="14" name="Rectangle 13"/>
            <p:cNvSpPr/>
            <p:nvPr/>
          </p:nvSpPr>
          <p:spPr>
            <a:xfrm>
              <a:off x="2634577"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grpSp>
      <p:pic>
        <p:nvPicPr>
          <p:cNvPr id="5122" name="Picture 2" descr="Image res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7210" y="32004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26569" y="1813247"/>
            <a:ext cx="8305800" cy="461665"/>
          </a:xfrm>
          <a:prstGeom prst="rect">
            <a:avLst/>
          </a:prstGeom>
        </p:spPr>
        <p:txBody>
          <a:bodyPr wrap="square">
            <a:spAutoFit/>
          </a:bodyPr>
          <a:lstStyle/>
          <a:p>
            <a:r>
              <a:rPr lang="en-US" sz="2400" dirty="0"/>
              <a:t>How about the images that contain other types of fruit?</a:t>
            </a:r>
          </a:p>
        </p:txBody>
      </p:sp>
    </p:spTree>
    <p:extLst>
      <p:ext uri="{BB962C8B-B14F-4D97-AF65-F5344CB8AC3E}">
        <p14:creationId xmlns:p14="http://schemas.microsoft.com/office/powerpoint/2010/main" val="74543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3"/>
                                        </p:tgtEl>
                                        <p:attrNameLst>
                                          <p:attrName>ppt_w</p:attrName>
                                        </p:attrNameLst>
                                      </p:cBhvr>
                                      <p:tavLst>
                                        <p:tav tm="0">
                                          <p:val>
                                            <p:strVal val="ppt_w"/>
                                          </p:val>
                                        </p:tav>
                                        <p:tav tm="100000">
                                          <p:val>
                                            <p:fltVal val="0"/>
                                          </p:val>
                                        </p:tav>
                                      </p:tavLst>
                                    </p:anim>
                                    <p:anim calcmode="lin" valueType="num">
                                      <p:cBhvr>
                                        <p:cTn id="19" dur="500"/>
                                        <p:tgtEl>
                                          <p:spTgt spid="3"/>
                                        </p:tgtEl>
                                        <p:attrNameLst>
                                          <p:attrName>ppt_h</p:attrName>
                                        </p:attrNameLst>
                                      </p:cBhvr>
                                      <p:tavLst>
                                        <p:tav tm="0">
                                          <p:val>
                                            <p:strVal val="ppt_h"/>
                                          </p:val>
                                        </p:tav>
                                        <p:tav tm="100000">
                                          <p:val>
                                            <p:fltVal val="0"/>
                                          </p:val>
                                        </p:tav>
                                      </p:tavLst>
                                    </p:anim>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 calcmode="lin" valueType="num">
                                      <p:cBhvr>
                                        <p:cTn id="28" dur="500" fill="hold"/>
                                        <p:tgtEl>
                                          <p:spTgt spid="5122"/>
                                        </p:tgtEl>
                                        <p:attrNameLst>
                                          <p:attrName>ppt_w</p:attrName>
                                        </p:attrNameLst>
                                      </p:cBhvr>
                                      <p:tavLst>
                                        <p:tav tm="0">
                                          <p:val>
                                            <p:fltVal val="0"/>
                                          </p:val>
                                        </p:tav>
                                        <p:tav tm="100000">
                                          <p:val>
                                            <p:strVal val="#ppt_w"/>
                                          </p:val>
                                        </p:tav>
                                      </p:tavLst>
                                    </p:anim>
                                    <p:anim calcmode="lin" valueType="num">
                                      <p:cBhvr>
                                        <p:cTn id="29" dur="500" fill="hold"/>
                                        <p:tgtEl>
                                          <p:spTgt spid="5122"/>
                                        </p:tgtEl>
                                        <p:attrNameLst>
                                          <p:attrName>ppt_h</p:attrName>
                                        </p:attrNameLst>
                                      </p:cBhvr>
                                      <p:tavLst>
                                        <p:tav tm="0">
                                          <p:val>
                                            <p:fltVal val="0"/>
                                          </p:val>
                                        </p:tav>
                                        <p:tav tm="100000">
                                          <p:val>
                                            <p:strVal val="#ppt_h"/>
                                          </p:val>
                                        </p:tav>
                                      </p:tavLst>
                                    </p:anim>
                                    <p:animEffect transition="in" filter="fade">
                                      <p:cBhvr>
                                        <p:cTn id="3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8006</TotalTime>
  <Words>2609</Words>
  <Application>Microsoft Office PowerPoint</Application>
  <PresentationFormat>On-screen Show (4:3)</PresentationFormat>
  <Paragraphs>467</Paragraphs>
  <Slides>59</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Unicode MS</vt:lpstr>
      <vt:lpstr>Calibri</vt:lpstr>
      <vt:lpstr>Edwardian Script ITC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Kevin Ma</cp:lastModifiedBy>
  <cp:revision>390</cp:revision>
  <dcterms:created xsi:type="dcterms:W3CDTF">2006-08-16T00:00:00Z</dcterms:created>
  <dcterms:modified xsi:type="dcterms:W3CDTF">2018-10-21T13:02:32Z</dcterms:modified>
</cp:coreProperties>
</file>